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54"/>
  </p:notesMasterIdLst>
  <p:sldIdLst>
    <p:sldId id="338" r:id="rId2"/>
    <p:sldId id="257" r:id="rId3"/>
    <p:sldId id="256" r:id="rId4"/>
    <p:sldId id="326" r:id="rId5"/>
    <p:sldId id="328" r:id="rId6"/>
    <p:sldId id="259" r:id="rId7"/>
    <p:sldId id="277" r:id="rId8"/>
    <p:sldId id="278" r:id="rId9"/>
    <p:sldId id="279" r:id="rId10"/>
    <p:sldId id="280" r:id="rId11"/>
    <p:sldId id="281" r:id="rId12"/>
    <p:sldId id="282" r:id="rId13"/>
    <p:sldId id="276" r:id="rId14"/>
    <p:sldId id="283" r:id="rId15"/>
    <p:sldId id="286" r:id="rId16"/>
    <p:sldId id="290" r:id="rId17"/>
    <p:sldId id="329" r:id="rId18"/>
    <p:sldId id="268" r:id="rId19"/>
    <p:sldId id="296" r:id="rId20"/>
    <p:sldId id="295" r:id="rId21"/>
    <p:sldId id="297" r:id="rId22"/>
    <p:sldId id="263" r:id="rId23"/>
    <p:sldId id="301" r:id="rId24"/>
    <p:sldId id="300" r:id="rId25"/>
    <p:sldId id="264" r:id="rId26"/>
    <p:sldId id="298" r:id="rId27"/>
    <p:sldId id="302" r:id="rId28"/>
    <p:sldId id="304" r:id="rId29"/>
    <p:sldId id="306" r:id="rId30"/>
    <p:sldId id="305" r:id="rId31"/>
    <p:sldId id="308" r:id="rId32"/>
    <p:sldId id="325" r:id="rId33"/>
    <p:sldId id="262" r:id="rId34"/>
    <p:sldId id="331" r:id="rId35"/>
    <p:sldId id="309" r:id="rId36"/>
    <p:sldId id="312" r:id="rId37"/>
    <p:sldId id="313" r:id="rId38"/>
    <p:sldId id="316" r:id="rId39"/>
    <p:sldId id="314" r:id="rId40"/>
    <p:sldId id="315" r:id="rId41"/>
    <p:sldId id="332" r:id="rId42"/>
    <p:sldId id="333" r:id="rId43"/>
    <p:sldId id="334" r:id="rId44"/>
    <p:sldId id="335" r:id="rId45"/>
    <p:sldId id="317" r:id="rId46"/>
    <p:sldId id="322" r:id="rId47"/>
    <p:sldId id="336" r:id="rId48"/>
    <p:sldId id="337" r:id="rId49"/>
    <p:sldId id="269" r:id="rId50"/>
    <p:sldId id="324" r:id="rId51"/>
    <p:sldId id="339" r:id="rId52"/>
    <p:sldId id="272" r:id="rId53"/>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autoAdjust="0"/>
    <p:restoredTop sz="94622" autoAdjust="0"/>
  </p:normalViewPr>
  <p:slideViewPr>
    <p:cSldViewPr>
      <p:cViewPr varScale="1">
        <p:scale>
          <a:sx n="50" d="100"/>
          <a:sy n="50" d="100"/>
        </p:scale>
        <p:origin x="112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B7404-EC50-4A10-AC69-3E790F964D0B}" type="doc">
      <dgm:prSet loTypeId="urn:microsoft.com/office/officeart/2008/layout/SquareAccentList" loCatId="list" qsTypeId="urn:microsoft.com/office/officeart/2005/8/quickstyle/simple1" qsCatId="simple" csTypeId="urn:microsoft.com/office/officeart/2005/8/colors/accent6_2" csCatId="accent6" phldr="1"/>
      <dgm:spPr/>
      <dgm:t>
        <a:bodyPr/>
        <a:lstStyle/>
        <a:p>
          <a:endParaRPr lang="en-IN"/>
        </a:p>
      </dgm:t>
    </dgm:pt>
    <dgm:pt modelId="{35EC8B46-3859-460C-B083-5B8B39075CE9}">
      <dgm:prSet phldrT="[Text]" custT="1"/>
      <dgm:spPr/>
      <dgm:t>
        <a:bodyPr/>
        <a:lstStyle/>
        <a:p>
          <a:r>
            <a:rPr lang="en-IN" sz="3200" b="1" dirty="0"/>
            <a:t>Tools</a:t>
          </a:r>
          <a:endParaRPr lang="en-IN" sz="1800" b="1" dirty="0"/>
        </a:p>
      </dgm:t>
    </dgm:pt>
    <dgm:pt modelId="{28D1395C-B916-4B97-9E97-8F4B6082CCD1}" type="parTrans" cxnId="{0399F8F1-3349-410F-A530-63EAE9DECE4E}">
      <dgm:prSet/>
      <dgm:spPr/>
      <dgm:t>
        <a:bodyPr/>
        <a:lstStyle/>
        <a:p>
          <a:endParaRPr lang="en-IN"/>
        </a:p>
      </dgm:t>
    </dgm:pt>
    <dgm:pt modelId="{C9D65636-6DED-4483-BFEB-5B479F0A5E05}" type="sibTrans" cxnId="{0399F8F1-3349-410F-A530-63EAE9DECE4E}">
      <dgm:prSet/>
      <dgm:spPr/>
      <dgm:t>
        <a:bodyPr/>
        <a:lstStyle/>
        <a:p>
          <a:endParaRPr lang="en-IN"/>
        </a:p>
      </dgm:t>
    </dgm:pt>
    <dgm:pt modelId="{01359956-F87C-498E-B2D7-4C78C9B4A76E}">
      <dgm:prSet phldrT="[Text]" custT="1"/>
      <dgm:spPr/>
      <dgm:t>
        <a:bodyPr/>
        <a:lstStyle/>
        <a:p>
          <a:pPr>
            <a:buFont typeface="Wingdings" panose="05000000000000000000" pitchFamily="2" charset="2"/>
            <a:buChar char=""/>
          </a:pPr>
          <a:r>
            <a:rPr lang="en-IN" sz="2800" b="0" dirty="0"/>
            <a:t>Jupyter Notebook</a:t>
          </a:r>
        </a:p>
      </dgm:t>
    </dgm:pt>
    <dgm:pt modelId="{66130A1F-EAFD-45A4-A8D5-9F1D5B8FD76A}" type="parTrans" cxnId="{7ED13700-FDCA-4D3D-8D78-FA309BE958D9}">
      <dgm:prSet/>
      <dgm:spPr/>
      <dgm:t>
        <a:bodyPr/>
        <a:lstStyle/>
        <a:p>
          <a:endParaRPr lang="en-IN"/>
        </a:p>
      </dgm:t>
    </dgm:pt>
    <dgm:pt modelId="{EEAA41B4-043B-42F1-8E9A-545F13B2390B}" type="sibTrans" cxnId="{7ED13700-FDCA-4D3D-8D78-FA309BE958D9}">
      <dgm:prSet/>
      <dgm:spPr/>
      <dgm:t>
        <a:bodyPr/>
        <a:lstStyle/>
        <a:p>
          <a:endParaRPr lang="en-IN"/>
        </a:p>
      </dgm:t>
    </dgm:pt>
    <dgm:pt modelId="{5A62F59D-B88B-4D25-9086-77121289D862}">
      <dgm:prSet phldrT="[Text]" custT="1"/>
      <dgm:spPr/>
      <dgm:t>
        <a:bodyPr/>
        <a:lstStyle/>
        <a:p>
          <a:pPr>
            <a:buFont typeface="Wingdings" panose="05000000000000000000" pitchFamily="2" charset="2"/>
            <a:buChar char=""/>
          </a:pPr>
          <a:r>
            <a:rPr lang="en-IN" sz="2800" b="0" dirty="0"/>
            <a:t>Microsoft Word</a:t>
          </a:r>
        </a:p>
      </dgm:t>
    </dgm:pt>
    <dgm:pt modelId="{8CB40AC9-972A-4D2E-9507-F63E56800753}" type="parTrans" cxnId="{9E9B0001-3C4B-40C3-B6BA-50C2F6072723}">
      <dgm:prSet/>
      <dgm:spPr/>
      <dgm:t>
        <a:bodyPr/>
        <a:lstStyle/>
        <a:p>
          <a:endParaRPr lang="en-IN"/>
        </a:p>
      </dgm:t>
    </dgm:pt>
    <dgm:pt modelId="{74D49AFB-0595-4FD4-BB2B-5DF0D1669BA3}" type="sibTrans" cxnId="{9E9B0001-3C4B-40C3-B6BA-50C2F6072723}">
      <dgm:prSet/>
      <dgm:spPr/>
      <dgm:t>
        <a:bodyPr/>
        <a:lstStyle/>
        <a:p>
          <a:endParaRPr lang="en-IN"/>
        </a:p>
      </dgm:t>
    </dgm:pt>
    <dgm:pt modelId="{6D9314A1-C5B5-45EC-A802-B26CBF71EF6C}">
      <dgm:prSet phldrT="[Text]" custT="1"/>
      <dgm:spPr/>
      <dgm:t>
        <a:bodyPr/>
        <a:lstStyle/>
        <a:p>
          <a:pPr>
            <a:buFont typeface="Wingdings" panose="05000000000000000000" pitchFamily="2" charset="2"/>
            <a:buChar char=""/>
          </a:pPr>
          <a:r>
            <a:rPr lang="en-IN" sz="2800" b="0" dirty="0"/>
            <a:t>Microsoft Excel</a:t>
          </a:r>
        </a:p>
      </dgm:t>
    </dgm:pt>
    <dgm:pt modelId="{9F965B3A-52C2-4F5C-A637-ADDCAB6D72B9}" type="parTrans" cxnId="{5B600D0A-0209-472A-ADC7-303EC1B2BD10}">
      <dgm:prSet/>
      <dgm:spPr/>
      <dgm:t>
        <a:bodyPr/>
        <a:lstStyle/>
        <a:p>
          <a:endParaRPr lang="en-IN"/>
        </a:p>
      </dgm:t>
    </dgm:pt>
    <dgm:pt modelId="{90C82BC6-E905-46F4-A97E-DDB635730ABE}" type="sibTrans" cxnId="{5B600D0A-0209-472A-ADC7-303EC1B2BD10}">
      <dgm:prSet/>
      <dgm:spPr/>
      <dgm:t>
        <a:bodyPr/>
        <a:lstStyle/>
        <a:p>
          <a:endParaRPr lang="en-IN"/>
        </a:p>
      </dgm:t>
    </dgm:pt>
    <dgm:pt modelId="{8F9E1D71-B01B-49CE-8A37-EFE06D8F93C4}">
      <dgm:prSet phldrT="[Text]" custT="1"/>
      <dgm:spPr/>
      <dgm:t>
        <a:bodyPr/>
        <a:lstStyle/>
        <a:p>
          <a:r>
            <a:rPr lang="en-IN" sz="3200" b="1" dirty="0"/>
            <a:t>Techniques</a:t>
          </a:r>
          <a:endParaRPr lang="en-IN" sz="3200" dirty="0"/>
        </a:p>
      </dgm:t>
    </dgm:pt>
    <dgm:pt modelId="{5444005A-C69E-4274-9343-56AA3B82E004}" type="parTrans" cxnId="{13C4CDD9-B618-4C95-ACDF-645821C6E79B}">
      <dgm:prSet/>
      <dgm:spPr/>
      <dgm:t>
        <a:bodyPr/>
        <a:lstStyle/>
        <a:p>
          <a:endParaRPr lang="en-IN"/>
        </a:p>
      </dgm:t>
    </dgm:pt>
    <dgm:pt modelId="{F122AB6A-0C4E-4341-B93D-F885B07A7E87}" type="sibTrans" cxnId="{13C4CDD9-B618-4C95-ACDF-645821C6E79B}">
      <dgm:prSet/>
      <dgm:spPr/>
      <dgm:t>
        <a:bodyPr/>
        <a:lstStyle/>
        <a:p>
          <a:endParaRPr lang="en-IN"/>
        </a:p>
      </dgm:t>
    </dgm:pt>
    <dgm:pt modelId="{47E6FBEA-CADF-4A7F-AAFC-73494EFF3BF3}">
      <dgm:prSet phldrT="[Text]" custT="1"/>
      <dgm:spPr/>
      <dgm:t>
        <a:bodyPr/>
        <a:lstStyle/>
        <a:p>
          <a:pPr>
            <a:buFont typeface="Wingdings" panose="05000000000000000000" pitchFamily="2" charset="2"/>
            <a:buChar char=""/>
          </a:pPr>
          <a:r>
            <a:rPr lang="en-IN" sz="2800" b="0" dirty="0"/>
            <a:t>Numpy</a:t>
          </a:r>
        </a:p>
      </dgm:t>
    </dgm:pt>
    <dgm:pt modelId="{BBAADAC4-3A2A-4679-998F-FACE335B9B6D}" type="parTrans" cxnId="{2C93150D-5074-406E-B260-CC58EFE14437}">
      <dgm:prSet/>
      <dgm:spPr/>
      <dgm:t>
        <a:bodyPr/>
        <a:lstStyle/>
        <a:p>
          <a:endParaRPr lang="en-IN"/>
        </a:p>
      </dgm:t>
    </dgm:pt>
    <dgm:pt modelId="{07A84904-FD88-440E-89D7-3C6908A40984}" type="sibTrans" cxnId="{2C93150D-5074-406E-B260-CC58EFE14437}">
      <dgm:prSet/>
      <dgm:spPr/>
      <dgm:t>
        <a:bodyPr/>
        <a:lstStyle/>
        <a:p>
          <a:endParaRPr lang="en-IN"/>
        </a:p>
      </dgm:t>
    </dgm:pt>
    <dgm:pt modelId="{4B287AB6-D33C-434C-9189-A0805E4E529A}">
      <dgm:prSet phldrT="[Text]" custT="1"/>
      <dgm:spPr/>
      <dgm:t>
        <a:bodyPr/>
        <a:lstStyle/>
        <a:p>
          <a:pPr>
            <a:buFont typeface="Wingdings" panose="05000000000000000000" pitchFamily="2" charset="2"/>
            <a:buChar char=""/>
          </a:pPr>
          <a:r>
            <a:rPr lang="en-IN" sz="2800" b="0" dirty="0"/>
            <a:t>Pandas</a:t>
          </a:r>
        </a:p>
      </dgm:t>
    </dgm:pt>
    <dgm:pt modelId="{8502DB9F-2489-4899-B090-B8359FBFF807}" type="parTrans" cxnId="{A2770D45-DDAA-4499-8589-DE6431BA002A}">
      <dgm:prSet/>
      <dgm:spPr/>
      <dgm:t>
        <a:bodyPr/>
        <a:lstStyle/>
        <a:p>
          <a:endParaRPr lang="en-IN"/>
        </a:p>
      </dgm:t>
    </dgm:pt>
    <dgm:pt modelId="{4E287B0E-4DAA-46FE-95B5-4BAA212DA11A}" type="sibTrans" cxnId="{A2770D45-DDAA-4499-8589-DE6431BA002A}">
      <dgm:prSet/>
      <dgm:spPr/>
      <dgm:t>
        <a:bodyPr/>
        <a:lstStyle/>
        <a:p>
          <a:endParaRPr lang="en-IN"/>
        </a:p>
      </dgm:t>
    </dgm:pt>
    <dgm:pt modelId="{5B334F69-B02C-4B3B-A63B-F80743D38BB9}">
      <dgm:prSet phldrT="[Text]" custT="1"/>
      <dgm:spPr/>
      <dgm:t>
        <a:bodyPr/>
        <a:lstStyle/>
        <a:p>
          <a:pPr>
            <a:buFont typeface="Wingdings" panose="05000000000000000000" pitchFamily="2" charset="2"/>
            <a:buChar char=""/>
          </a:pPr>
          <a:r>
            <a:rPr lang="en-IN" sz="2800" b="0" dirty="0"/>
            <a:t>Matplotlib.pyplot</a:t>
          </a:r>
        </a:p>
      </dgm:t>
    </dgm:pt>
    <dgm:pt modelId="{6428F6AD-718F-4276-8FDE-2E1AAF408237}" type="parTrans" cxnId="{04719C21-79FA-4BB5-A6D0-111FE8124E9D}">
      <dgm:prSet/>
      <dgm:spPr/>
      <dgm:t>
        <a:bodyPr/>
        <a:lstStyle/>
        <a:p>
          <a:endParaRPr lang="en-IN"/>
        </a:p>
      </dgm:t>
    </dgm:pt>
    <dgm:pt modelId="{7601C1F9-F18F-422B-814A-D67C034D6CC2}" type="sibTrans" cxnId="{04719C21-79FA-4BB5-A6D0-111FE8124E9D}">
      <dgm:prSet/>
      <dgm:spPr/>
      <dgm:t>
        <a:bodyPr/>
        <a:lstStyle/>
        <a:p>
          <a:endParaRPr lang="en-IN"/>
        </a:p>
      </dgm:t>
    </dgm:pt>
    <dgm:pt modelId="{B65B6C4D-2C35-43B2-9116-FA9B36163E4A}">
      <dgm:prSet phldrT="[Text]" custT="1"/>
      <dgm:spPr/>
      <dgm:t>
        <a:bodyPr/>
        <a:lstStyle/>
        <a:p>
          <a:pPr>
            <a:buFont typeface="Wingdings" panose="05000000000000000000" pitchFamily="2" charset="2"/>
            <a:buChar char=""/>
          </a:pPr>
          <a:r>
            <a:rPr lang="en-IN" sz="2800" b="0" dirty="0"/>
            <a:t>Microsoft PowerPoint</a:t>
          </a:r>
        </a:p>
      </dgm:t>
    </dgm:pt>
    <dgm:pt modelId="{33BBEBC1-CFB4-4EE6-8FB2-6F8903F379DC}" type="parTrans" cxnId="{DFD8B3E3-A084-46BF-AB4A-7B989F98F572}">
      <dgm:prSet/>
      <dgm:spPr/>
      <dgm:t>
        <a:bodyPr/>
        <a:lstStyle/>
        <a:p>
          <a:endParaRPr lang="en-IN"/>
        </a:p>
      </dgm:t>
    </dgm:pt>
    <dgm:pt modelId="{982351A9-BA54-450C-8BAE-7D28AF424200}" type="sibTrans" cxnId="{DFD8B3E3-A084-46BF-AB4A-7B989F98F572}">
      <dgm:prSet/>
      <dgm:spPr/>
      <dgm:t>
        <a:bodyPr/>
        <a:lstStyle/>
        <a:p>
          <a:endParaRPr lang="en-IN"/>
        </a:p>
      </dgm:t>
    </dgm:pt>
    <dgm:pt modelId="{82050804-A6B7-4C5C-BF77-354940927C1B}">
      <dgm:prSet phldrT="[Text]" custT="1"/>
      <dgm:spPr/>
      <dgm:t>
        <a:bodyPr/>
        <a:lstStyle/>
        <a:p>
          <a:pPr>
            <a:buFont typeface="Wingdings" panose="05000000000000000000" pitchFamily="2" charset="2"/>
            <a:buChar char=""/>
          </a:pPr>
          <a:r>
            <a:rPr lang="en-IN" sz="2800" b="0" dirty="0"/>
            <a:t>Seaborn</a:t>
          </a:r>
        </a:p>
      </dgm:t>
    </dgm:pt>
    <dgm:pt modelId="{BE2A4B76-AD51-4E46-A904-E02B61049370}" type="parTrans" cxnId="{CED3C267-77C3-4384-AB3E-6631BCF5F5FC}">
      <dgm:prSet/>
      <dgm:spPr/>
      <dgm:t>
        <a:bodyPr/>
        <a:lstStyle/>
        <a:p>
          <a:endParaRPr lang="en-IN"/>
        </a:p>
      </dgm:t>
    </dgm:pt>
    <dgm:pt modelId="{B15D5084-5AEF-4D09-87B8-CCBCD0F023D1}" type="sibTrans" cxnId="{CED3C267-77C3-4384-AB3E-6631BCF5F5FC}">
      <dgm:prSet/>
      <dgm:spPr/>
      <dgm:t>
        <a:bodyPr/>
        <a:lstStyle/>
        <a:p>
          <a:endParaRPr lang="en-IN"/>
        </a:p>
      </dgm:t>
    </dgm:pt>
    <dgm:pt modelId="{FD1E82D2-6B8F-4E58-87AC-3DBD5B8A3B56}">
      <dgm:prSet phldrT="[Text]" custT="1"/>
      <dgm:spPr/>
      <dgm:t>
        <a:bodyPr/>
        <a:lstStyle/>
        <a:p>
          <a:pPr>
            <a:buFont typeface="Wingdings" panose="05000000000000000000" pitchFamily="2" charset="2"/>
            <a:buChar char=""/>
          </a:pPr>
          <a:r>
            <a:rPr lang="en-IN" sz="2800" b="0" dirty="0"/>
            <a:t>Sklearn</a:t>
          </a:r>
        </a:p>
      </dgm:t>
    </dgm:pt>
    <dgm:pt modelId="{6722A221-B8AD-4CC7-8463-5C7B0EB9226F}" type="parTrans" cxnId="{F04142DE-2D50-4EEB-9005-596CCA8090B7}">
      <dgm:prSet/>
      <dgm:spPr/>
      <dgm:t>
        <a:bodyPr/>
        <a:lstStyle/>
        <a:p>
          <a:endParaRPr lang="en-IN"/>
        </a:p>
      </dgm:t>
    </dgm:pt>
    <dgm:pt modelId="{017A266C-CA00-4CF5-972E-F1188D590BA4}" type="sibTrans" cxnId="{F04142DE-2D50-4EEB-9005-596CCA8090B7}">
      <dgm:prSet/>
      <dgm:spPr/>
      <dgm:t>
        <a:bodyPr/>
        <a:lstStyle/>
        <a:p>
          <a:endParaRPr lang="en-IN"/>
        </a:p>
      </dgm:t>
    </dgm:pt>
    <dgm:pt modelId="{DBB4B29B-B735-480F-829E-F92017DE207D}">
      <dgm:prSet phldrT="[Text]" custT="1"/>
      <dgm:spPr/>
      <dgm:t>
        <a:bodyPr/>
        <a:lstStyle/>
        <a:p>
          <a:pPr>
            <a:buFont typeface="Wingdings" panose="05000000000000000000" pitchFamily="2" charset="2"/>
            <a:buChar char=""/>
          </a:pPr>
          <a:r>
            <a:rPr lang="en-IN" sz="2800" b="0" dirty="0"/>
            <a:t>plotly.express</a:t>
          </a:r>
        </a:p>
      </dgm:t>
    </dgm:pt>
    <dgm:pt modelId="{3A6EF896-7B5A-402D-AE94-E3843DD5B117}" type="parTrans" cxnId="{3DA25C7D-84C9-4307-B382-EC022017EA3F}">
      <dgm:prSet/>
      <dgm:spPr/>
      <dgm:t>
        <a:bodyPr/>
        <a:lstStyle/>
        <a:p>
          <a:endParaRPr lang="en-IN"/>
        </a:p>
      </dgm:t>
    </dgm:pt>
    <dgm:pt modelId="{4E852C53-3772-4CC1-A819-281F1AEDF63B}" type="sibTrans" cxnId="{3DA25C7D-84C9-4307-B382-EC022017EA3F}">
      <dgm:prSet/>
      <dgm:spPr/>
      <dgm:t>
        <a:bodyPr/>
        <a:lstStyle/>
        <a:p>
          <a:endParaRPr lang="en-IN"/>
        </a:p>
      </dgm:t>
    </dgm:pt>
    <dgm:pt modelId="{A5A7ECF9-E7AD-456E-A560-0361D445D70F}" type="pres">
      <dgm:prSet presAssocID="{9D5B7404-EC50-4A10-AC69-3E790F964D0B}" presName="layout" presStyleCnt="0">
        <dgm:presLayoutVars>
          <dgm:chMax/>
          <dgm:chPref/>
          <dgm:dir/>
          <dgm:resizeHandles/>
        </dgm:presLayoutVars>
      </dgm:prSet>
      <dgm:spPr/>
    </dgm:pt>
    <dgm:pt modelId="{E2B90019-3C85-41DB-9A79-E402013100EC}" type="pres">
      <dgm:prSet presAssocID="{35EC8B46-3859-460C-B083-5B8B39075CE9}" presName="root" presStyleCnt="0">
        <dgm:presLayoutVars>
          <dgm:chMax/>
          <dgm:chPref/>
        </dgm:presLayoutVars>
      </dgm:prSet>
      <dgm:spPr/>
    </dgm:pt>
    <dgm:pt modelId="{7D1AC145-6746-46F8-8A28-1415D804F118}" type="pres">
      <dgm:prSet presAssocID="{35EC8B46-3859-460C-B083-5B8B39075CE9}" presName="rootComposite" presStyleCnt="0">
        <dgm:presLayoutVars/>
      </dgm:prSet>
      <dgm:spPr/>
    </dgm:pt>
    <dgm:pt modelId="{9FE86D9F-467E-4FBF-AEB4-AD002945821B}" type="pres">
      <dgm:prSet presAssocID="{35EC8B46-3859-460C-B083-5B8B39075CE9}" presName="ParentAccent" presStyleLbl="alignNode1" presStyleIdx="0" presStyleCnt="2"/>
      <dgm:spPr/>
    </dgm:pt>
    <dgm:pt modelId="{46C112A1-699F-4A49-9170-4C14F013D8D3}" type="pres">
      <dgm:prSet presAssocID="{35EC8B46-3859-460C-B083-5B8B39075CE9}" presName="ParentSmallAccent" presStyleLbl="fgAcc1" presStyleIdx="0" presStyleCnt="2"/>
      <dgm:spPr/>
    </dgm:pt>
    <dgm:pt modelId="{BFEE7D20-4370-402E-A0F8-F141FE09EB47}" type="pres">
      <dgm:prSet presAssocID="{35EC8B46-3859-460C-B083-5B8B39075CE9}" presName="Parent" presStyleLbl="revTx" presStyleIdx="0" presStyleCnt="12">
        <dgm:presLayoutVars>
          <dgm:chMax/>
          <dgm:chPref val="4"/>
          <dgm:bulletEnabled val="1"/>
        </dgm:presLayoutVars>
      </dgm:prSet>
      <dgm:spPr/>
    </dgm:pt>
    <dgm:pt modelId="{450C03C7-6E9A-4F58-8E77-044CC84EB81A}" type="pres">
      <dgm:prSet presAssocID="{35EC8B46-3859-460C-B083-5B8B39075CE9}" presName="childShape" presStyleCnt="0">
        <dgm:presLayoutVars>
          <dgm:chMax val="0"/>
          <dgm:chPref val="0"/>
        </dgm:presLayoutVars>
      </dgm:prSet>
      <dgm:spPr/>
    </dgm:pt>
    <dgm:pt modelId="{0F1D450E-2E5F-497F-8113-A0117A66C34C}" type="pres">
      <dgm:prSet presAssocID="{01359956-F87C-498E-B2D7-4C78C9B4A76E}" presName="childComposite" presStyleCnt="0">
        <dgm:presLayoutVars>
          <dgm:chMax val="0"/>
          <dgm:chPref val="0"/>
        </dgm:presLayoutVars>
      </dgm:prSet>
      <dgm:spPr/>
    </dgm:pt>
    <dgm:pt modelId="{6815C3D4-868F-4BD1-BC24-EB07470D51F7}" type="pres">
      <dgm:prSet presAssocID="{01359956-F87C-498E-B2D7-4C78C9B4A76E}" presName="ChildAccent" presStyleLbl="solidFgAcc1" presStyleIdx="0" presStyleCnt="10"/>
      <dgm:spPr/>
    </dgm:pt>
    <dgm:pt modelId="{3BCE82A3-3937-4EC9-B0AF-6DE401729D1E}" type="pres">
      <dgm:prSet presAssocID="{01359956-F87C-498E-B2D7-4C78C9B4A76E}" presName="Child" presStyleLbl="revTx" presStyleIdx="1" presStyleCnt="12">
        <dgm:presLayoutVars>
          <dgm:chMax val="0"/>
          <dgm:chPref val="0"/>
          <dgm:bulletEnabled val="1"/>
        </dgm:presLayoutVars>
      </dgm:prSet>
      <dgm:spPr/>
    </dgm:pt>
    <dgm:pt modelId="{CD63BB42-9B06-43EC-AF01-017AE948D245}" type="pres">
      <dgm:prSet presAssocID="{5A62F59D-B88B-4D25-9086-77121289D862}" presName="childComposite" presStyleCnt="0">
        <dgm:presLayoutVars>
          <dgm:chMax val="0"/>
          <dgm:chPref val="0"/>
        </dgm:presLayoutVars>
      </dgm:prSet>
      <dgm:spPr/>
    </dgm:pt>
    <dgm:pt modelId="{CDF220B5-3CC2-4490-87D0-1F9668EA0F19}" type="pres">
      <dgm:prSet presAssocID="{5A62F59D-B88B-4D25-9086-77121289D862}" presName="ChildAccent" presStyleLbl="solidFgAcc1" presStyleIdx="1" presStyleCnt="10"/>
      <dgm:spPr/>
    </dgm:pt>
    <dgm:pt modelId="{15C12376-B090-45BD-B8E4-DDFB54E12A0D}" type="pres">
      <dgm:prSet presAssocID="{5A62F59D-B88B-4D25-9086-77121289D862}" presName="Child" presStyleLbl="revTx" presStyleIdx="2" presStyleCnt="12">
        <dgm:presLayoutVars>
          <dgm:chMax val="0"/>
          <dgm:chPref val="0"/>
          <dgm:bulletEnabled val="1"/>
        </dgm:presLayoutVars>
      </dgm:prSet>
      <dgm:spPr/>
    </dgm:pt>
    <dgm:pt modelId="{BD78BB6A-EE0F-447E-9141-271D654F76BB}" type="pres">
      <dgm:prSet presAssocID="{6D9314A1-C5B5-45EC-A802-B26CBF71EF6C}" presName="childComposite" presStyleCnt="0">
        <dgm:presLayoutVars>
          <dgm:chMax val="0"/>
          <dgm:chPref val="0"/>
        </dgm:presLayoutVars>
      </dgm:prSet>
      <dgm:spPr/>
    </dgm:pt>
    <dgm:pt modelId="{DE0212A3-213F-4620-9AE7-4D0AEAAA8551}" type="pres">
      <dgm:prSet presAssocID="{6D9314A1-C5B5-45EC-A802-B26CBF71EF6C}" presName="ChildAccent" presStyleLbl="solidFgAcc1" presStyleIdx="2" presStyleCnt="10"/>
      <dgm:spPr/>
    </dgm:pt>
    <dgm:pt modelId="{A1AC3EE3-8518-4681-8427-C05193FAFBB2}" type="pres">
      <dgm:prSet presAssocID="{6D9314A1-C5B5-45EC-A802-B26CBF71EF6C}" presName="Child" presStyleLbl="revTx" presStyleIdx="3" presStyleCnt="12">
        <dgm:presLayoutVars>
          <dgm:chMax val="0"/>
          <dgm:chPref val="0"/>
          <dgm:bulletEnabled val="1"/>
        </dgm:presLayoutVars>
      </dgm:prSet>
      <dgm:spPr/>
    </dgm:pt>
    <dgm:pt modelId="{CC1DCD5A-A895-43C7-8AEA-0479DCCC8DCA}" type="pres">
      <dgm:prSet presAssocID="{B65B6C4D-2C35-43B2-9116-FA9B36163E4A}" presName="childComposite" presStyleCnt="0">
        <dgm:presLayoutVars>
          <dgm:chMax val="0"/>
          <dgm:chPref val="0"/>
        </dgm:presLayoutVars>
      </dgm:prSet>
      <dgm:spPr/>
    </dgm:pt>
    <dgm:pt modelId="{2B0F3B07-AECE-4DB9-876B-42FA0BB94627}" type="pres">
      <dgm:prSet presAssocID="{B65B6C4D-2C35-43B2-9116-FA9B36163E4A}" presName="ChildAccent" presStyleLbl="solidFgAcc1" presStyleIdx="3" presStyleCnt="10"/>
      <dgm:spPr/>
    </dgm:pt>
    <dgm:pt modelId="{10896B4F-B46D-42DE-BC19-731D830FA316}" type="pres">
      <dgm:prSet presAssocID="{B65B6C4D-2C35-43B2-9116-FA9B36163E4A}" presName="Child" presStyleLbl="revTx" presStyleIdx="4" presStyleCnt="12">
        <dgm:presLayoutVars>
          <dgm:chMax val="0"/>
          <dgm:chPref val="0"/>
          <dgm:bulletEnabled val="1"/>
        </dgm:presLayoutVars>
      </dgm:prSet>
      <dgm:spPr/>
    </dgm:pt>
    <dgm:pt modelId="{D3C991C5-33A7-43F1-B1C5-083E605020CD}" type="pres">
      <dgm:prSet presAssocID="{8F9E1D71-B01B-49CE-8A37-EFE06D8F93C4}" presName="root" presStyleCnt="0">
        <dgm:presLayoutVars>
          <dgm:chMax/>
          <dgm:chPref/>
        </dgm:presLayoutVars>
      </dgm:prSet>
      <dgm:spPr/>
    </dgm:pt>
    <dgm:pt modelId="{673E4AF9-4049-4CE9-8144-E510AA896232}" type="pres">
      <dgm:prSet presAssocID="{8F9E1D71-B01B-49CE-8A37-EFE06D8F93C4}" presName="rootComposite" presStyleCnt="0">
        <dgm:presLayoutVars/>
      </dgm:prSet>
      <dgm:spPr/>
    </dgm:pt>
    <dgm:pt modelId="{4B7AA702-5674-43A5-BDA7-06B98DD0E3BC}" type="pres">
      <dgm:prSet presAssocID="{8F9E1D71-B01B-49CE-8A37-EFE06D8F93C4}" presName="ParentAccent" presStyleLbl="alignNode1" presStyleIdx="1" presStyleCnt="2"/>
      <dgm:spPr/>
    </dgm:pt>
    <dgm:pt modelId="{F26E32E2-4D30-4B01-A5E2-3C05F59D8B9F}" type="pres">
      <dgm:prSet presAssocID="{8F9E1D71-B01B-49CE-8A37-EFE06D8F93C4}" presName="ParentSmallAccent" presStyleLbl="fgAcc1" presStyleIdx="1" presStyleCnt="2"/>
      <dgm:spPr/>
    </dgm:pt>
    <dgm:pt modelId="{BB6DD4F3-1702-460C-986B-4C27049186C5}" type="pres">
      <dgm:prSet presAssocID="{8F9E1D71-B01B-49CE-8A37-EFE06D8F93C4}" presName="Parent" presStyleLbl="revTx" presStyleIdx="5" presStyleCnt="12">
        <dgm:presLayoutVars>
          <dgm:chMax/>
          <dgm:chPref val="4"/>
          <dgm:bulletEnabled val="1"/>
        </dgm:presLayoutVars>
      </dgm:prSet>
      <dgm:spPr/>
    </dgm:pt>
    <dgm:pt modelId="{7017751C-6CCE-4A5C-941A-954BF3BBDC90}" type="pres">
      <dgm:prSet presAssocID="{8F9E1D71-B01B-49CE-8A37-EFE06D8F93C4}" presName="childShape" presStyleCnt="0">
        <dgm:presLayoutVars>
          <dgm:chMax val="0"/>
          <dgm:chPref val="0"/>
        </dgm:presLayoutVars>
      </dgm:prSet>
      <dgm:spPr/>
    </dgm:pt>
    <dgm:pt modelId="{C48E537D-77F4-4B44-AD28-FE91EC5FBCDB}" type="pres">
      <dgm:prSet presAssocID="{47E6FBEA-CADF-4A7F-AAFC-73494EFF3BF3}" presName="childComposite" presStyleCnt="0">
        <dgm:presLayoutVars>
          <dgm:chMax val="0"/>
          <dgm:chPref val="0"/>
        </dgm:presLayoutVars>
      </dgm:prSet>
      <dgm:spPr/>
    </dgm:pt>
    <dgm:pt modelId="{6A41F1ED-BDEC-4357-B2DD-50E29F61D245}" type="pres">
      <dgm:prSet presAssocID="{47E6FBEA-CADF-4A7F-AAFC-73494EFF3BF3}" presName="ChildAccent" presStyleLbl="solidFgAcc1" presStyleIdx="4" presStyleCnt="10"/>
      <dgm:spPr/>
    </dgm:pt>
    <dgm:pt modelId="{44634921-D03A-4D9B-A94E-8876AE5D619B}" type="pres">
      <dgm:prSet presAssocID="{47E6FBEA-CADF-4A7F-AAFC-73494EFF3BF3}" presName="Child" presStyleLbl="revTx" presStyleIdx="6" presStyleCnt="12">
        <dgm:presLayoutVars>
          <dgm:chMax val="0"/>
          <dgm:chPref val="0"/>
          <dgm:bulletEnabled val="1"/>
        </dgm:presLayoutVars>
      </dgm:prSet>
      <dgm:spPr/>
    </dgm:pt>
    <dgm:pt modelId="{14F28DD6-ADC1-4E97-9585-C3A7A3A86CCC}" type="pres">
      <dgm:prSet presAssocID="{4B287AB6-D33C-434C-9189-A0805E4E529A}" presName="childComposite" presStyleCnt="0">
        <dgm:presLayoutVars>
          <dgm:chMax val="0"/>
          <dgm:chPref val="0"/>
        </dgm:presLayoutVars>
      </dgm:prSet>
      <dgm:spPr/>
    </dgm:pt>
    <dgm:pt modelId="{92CD140B-9045-468A-B638-960B93481286}" type="pres">
      <dgm:prSet presAssocID="{4B287AB6-D33C-434C-9189-A0805E4E529A}" presName="ChildAccent" presStyleLbl="solidFgAcc1" presStyleIdx="5" presStyleCnt="10"/>
      <dgm:spPr/>
    </dgm:pt>
    <dgm:pt modelId="{CD812B0C-7F27-4637-AA8D-BC8B958EC281}" type="pres">
      <dgm:prSet presAssocID="{4B287AB6-D33C-434C-9189-A0805E4E529A}" presName="Child" presStyleLbl="revTx" presStyleIdx="7" presStyleCnt="12">
        <dgm:presLayoutVars>
          <dgm:chMax val="0"/>
          <dgm:chPref val="0"/>
          <dgm:bulletEnabled val="1"/>
        </dgm:presLayoutVars>
      </dgm:prSet>
      <dgm:spPr/>
    </dgm:pt>
    <dgm:pt modelId="{B575B9F5-49CD-45FF-88B8-60858A3D4660}" type="pres">
      <dgm:prSet presAssocID="{5B334F69-B02C-4B3B-A63B-F80743D38BB9}" presName="childComposite" presStyleCnt="0">
        <dgm:presLayoutVars>
          <dgm:chMax val="0"/>
          <dgm:chPref val="0"/>
        </dgm:presLayoutVars>
      </dgm:prSet>
      <dgm:spPr/>
    </dgm:pt>
    <dgm:pt modelId="{589DC986-1E42-4CA1-BC0E-52688EADF08A}" type="pres">
      <dgm:prSet presAssocID="{5B334F69-B02C-4B3B-A63B-F80743D38BB9}" presName="ChildAccent" presStyleLbl="solidFgAcc1" presStyleIdx="6" presStyleCnt="10"/>
      <dgm:spPr/>
    </dgm:pt>
    <dgm:pt modelId="{FA973A14-9935-4317-8CA3-CA76609A92C3}" type="pres">
      <dgm:prSet presAssocID="{5B334F69-B02C-4B3B-A63B-F80743D38BB9}" presName="Child" presStyleLbl="revTx" presStyleIdx="8" presStyleCnt="12">
        <dgm:presLayoutVars>
          <dgm:chMax val="0"/>
          <dgm:chPref val="0"/>
          <dgm:bulletEnabled val="1"/>
        </dgm:presLayoutVars>
      </dgm:prSet>
      <dgm:spPr/>
    </dgm:pt>
    <dgm:pt modelId="{72677000-FFB5-4AE0-8812-8D59B4F4C386}" type="pres">
      <dgm:prSet presAssocID="{82050804-A6B7-4C5C-BF77-354940927C1B}" presName="childComposite" presStyleCnt="0">
        <dgm:presLayoutVars>
          <dgm:chMax val="0"/>
          <dgm:chPref val="0"/>
        </dgm:presLayoutVars>
      </dgm:prSet>
      <dgm:spPr/>
    </dgm:pt>
    <dgm:pt modelId="{DBB69AA2-27EE-453F-AF41-087AD3335782}" type="pres">
      <dgm:prSet presAssocID="{82050804-A6B7-4C5C-BF77-354940927C1B}" presName="ChildAccent" presStyleLbl="solidFgAcc1" presStyleIdx="7" presStyleCnt="10"/>
      <dgm:spPr/>
    </dgm:pt>
    <dgm:pt modelId="{EF5E29B1-BE26-4720-B782-471712E7C90A}" type="pres">
      <dgm:prSet presAssocID="{82050804-A6B7-4C5C-BF77-354940927C1B}" presName="Child" presStyleLbl="revTx" presStyleIdx="9" presStyleCnt="12">
        <dgm:presLayoutVars>
          <dgm:chMax val="0"/>
          <dgm:chPref val="0"/>
          <dgm:bulletEnabled val="1"/>
        </dgm:presLayoutVars>
      </dgm:prSet>
      <dgm:spPr/>
    </dgm:pt>
    <dgm:pt modelId="{0058B85D-65B4-40D4-AD63-C060B770BE89}" type="pres">
      <dgm:prSet presAssocID="{FD1E82D2-6B8F-4E58-87AC-3DBD5B8A3B56}" presName="childComposite" presStyleCnt="0">
        <dgm:presLayoutVars>
          <dgm:chMax val="0"/>
          <dgm:chPref val="0"/>
        </dgm:presLayoutVars>
      </dgm:prSet>
      <dgm:spPr/>
    </dgm:pt>
    <dgm:pt modelId="{00ED0BCD-150F-4B87-8065-5DD7E3F22F98}" type="pres">
      <dgm:prSet presAssocID="{FD1E82D2-6B8F-4E58-87AC-3DBD5B8A3B56}" presName="ChildAccent" presStyleLbl="solidFgAcc1" presStyleIdx="8" presStyleCnt="10"/>
      <dgm:spPr/>
    </dgm:pt>
    <dgm:pt modelId="{117E20E6-E9A0-4685-92BE-5BE62E5C9CA5}" type="pres">
      <dgm:prSet presAssocID="{FD1E82D2-6B8F-4E58-87AC-3DBD5B8A3B56}" presName="Child" presStyleLbl="revTx" presStyleIdx="10" presStyleCnt="12">
        <dgm:presLayoutVars>
          <dgm:chMax val="0"/>
          <dgm:chPref val="0"/>
          <dgm:bulletEnabled val="1"/>
        </dgm:presLayoutVars>
      </dgm:prSet>
      <dgm:spPr/>
    </dgm:pt>
    <dgm:pt modelId="{C3677717-B309-4D57-8CF6-532DE9D0D0D5}" type="pres">
      <dgm:prSet presAssocID="{DBB4B29B-B735-480F-829E-F92017DE207D}" presName="childComposite" presStyleCnt="0">
        <dgm:presLayoutVars>
          <dgm:chMax val="0"/>
          <dgm:chPref val="0"/>
        </dgm:presLayoutVars>
      </dgm:prSet>
      <dgm:spPr/>
    </dgm:pt>
    <dgm:pt modelId="{81282419-FACB-4671-BA87-936F0EDE2749}" type="pres">
      <dgm:prSet presAssocID="{DBB4B29B-B735-480F-829E-F92017DE207D}" presName="ChildAccent" presStyleLbl="solidFgAcc1" presStyleIdx="9" presStyleCnt="10"/>
      <dgm:spPr/>
    </dgm:pt>
    <dgm:pt modelId="{51BB07EB-416A-419C-A2AB-BF3F0EBAAC7F}" type="pres">
      <dgm:prSet presAssocID="{DBB4B29B-B735-480F-829E-F92017DE207D}" presName="Child" presStyleLbl="revTx" presStyleIdx="11" presStyleCnt="12">
        <dgm:presLayoutVars>
          <dgm:chMax val="0"/>
          <dgm:chPref val="0"/>
          <dgm:bulletEnabled val="1"/>
        </dgm:presLayoutVars>
      </dgm:prSet>
      <dgm:spPr/>
    </dgm:pt>
  </dgm:ptLst>
  <dgm:cxnLst>
    <dgm:cxn modelId="{7ED13700-FDCA-4D3D-8D78-FA309BE958D9}" srcId="{35EC8B46-3859-460C-B083-5B8B39075CE9}" destId="{01359956-F87C-498E-B2D7-4C78C9B4A76E}" srcOrd="0" destOrd="0" parTransId="{66130A1F-EAFD-45A4-A8D5-9F1D5B8FD76A}" sibTransId="{EEAA41B4-043B-42F1-8E9A-545F13B2390B}"/>
    <dgm:cxn modelId="{9E9B0001-3C4B-40C3-B6BA-50C2F6072723}" srcId="{35EC8B46-3859-460C-B083-5B8B39075CE9}" destId="{5A62F59D-B88B-4D25-9086-77121289D862}" srcOrd="1" destOrd="0" parTransId="{8CB40AC9-972A-4D2E-9507-F63E56800753}" sibTransId="{74D49AFB-0595-4FD4-BB2B-5DF0D1669BA3}"/>
    <dgm:cxn modelId="{5B600D0A-0209-472A-ADC7-303EC1B2BD10}" srcId="{35EC8B46-3859-460C-B083-5B8B39075CE9}" destId="{6D9314A1-C5B5-45EC-A802-B26CBF71EF6C}" srcOrd="2" destOrd="0" parTransId="{9F965B3A-52C2-4F5C-A637-ADDCAB6D72B9}" sibTransId="{90C82BC6-E905-46F4-A97E-DDB635730ABE}"/>
    <dgm:cxn modelId="{2C93150D-5074-406E-B260-CC58EFE14437}" srcId="{8F9E1D71-B01B-49CE-8A37-EFE06D8F93C4}" destId="{47E6FBEA-CADF-4A7F-AAFC-73494EFF3BF3}" srcOrd="0" destOrd="0" parTransId="{BBAADAC4-3A2A-4679-998F-FACE335B9B6D}" sibTransId="{07A84904-FD88-440E-89D7-3C6908A40984}"/>
    <dgm:cxn modelId="{5E053F15-D92C-4717-BC1F-9677D041CA9E}" type="presOf" srcId="{47E6FBEA-CADF-4A7F-AAFC-73494EFF3BF3}" destId="{44634921-D03A-4D9B-A94E-8876AE5D619B}" srcOrd="0" destOrd="0" presId="urn:microsoft.com/office/officeart/2008/layout/SquareAccentList"/>
    <dgm:cxn modelId="{7B62CD17-50E6-48B9-BE29-4284CBAA7C8D}" type="presOf" srcId="{FD1E82D2-6B8F-4E58-87AC-3DBD5B8A3B56}" destId="{117E20E6-E9A0-4685-92BE-5BE62E5C9CA5}" srcOrd="0" destOrd="0" presId="urn:microsoft.com/office/officeart/2008/layout/SquareAccentList"/>
    <dgm:cxn modelId="{04719C21-79FA-4BB5-A6D0-111FE8124E9D}" srcId="{8F9E1D71-B01B-49CE-8A37-EFE06D8F93C4}" destId="{5B334F69-B02C-4B3B-A63B-F80743D38BB9}" srcOrd="2" destOrd="0" parTransId="{6428F6AD-718F-4276-8FDE-2E1AAF408237}" sibTransId="{7601C1F9-F18F-422B-814A-D67C034D6CC2}"/>
    <dgm:cxn modelId="{7B307F26-01C7-444A-A5D3-A384DA0E0598}" type="presOf" srcId="{5A62F59D-B88B-4D25-9086-77121289D862}" destId="{15C12376-B090-45BD-B8E4-DDFB54E12A0D}" srcOrd="0" destOrd="0" presId="urn:microsoft.com/office/officeart/2008/layout/SquareAccentList"/>
    <dgm:cxn modelId="{302DEA30-7727-4367-B024-621353BBDF92}" type="presOf" srcId="{8F9E1D71-B01B-49CE-8A37-EFE06D8F93C4}" destId="{BB6DD4F3-1702-460C-986B-4C27049186C5}" srcOrd="0" destOrd="0" presId="urn:microsoft.com/office/officeart/2008/layout/SquareAccentList"/>
    <dgm:cxn modelId="{65B62D36-2AE0-46B0-8BF0-948923C7C51F}" type="presOf" srcId="{35EC8B46-3859-460C-B083-5B8B39075CE9}" destId="{BFEE7D20-4370-402E-A0F8-F141FE09EB47}" srcOrd="0" destOrd="0" presId="urn:microsoft.com/office/officeart/2008/layout/SquareAccentList"/>
    <dgm:cxn modelId="{A006445B-273C-4ABA-AE74-1E0CFFC135BA}" type="presOf" srcId="{5B334F69-B02C-4B3B-A63B-F80743D38BB9}" destId="{FA973A14-9935-4317-8CA3-CA76609A92C3}" srcOrd="0" destOrd="0" presId="urn:microsoft.com/office/officeart/2008/layout/SquareAccentList"/>
    <dgm:cxn modelId="{128FBF5E-B8E1-41E6-9C05-7E39ADB54726}" type="presOf" srcId="{B65B6C4D-2C35-43B2-9116-FA9B36163E4A}" destId="{10896B4F-B46D-42DE-BC19-731D830FA316}" srcOrd="0" destOrd="0" presId="urn:microsoft.com/office/officeart/2008/layout/SquareAccentList"/>
    <dgm:cxn modelId="{72605B60-F721-452B-B26B-B8D5B6110F09}" type="presOf" srcId="{DBB4B29B-B735-480F-829E-F92017DE207D}" destId="{51BB07EB-416A-419C-A2AB-BF3F0EBAAC7F}" srcOrd="0" destOrd="0" presId="urn:microsoft.com/office/officeart/2008/layout/SquareAccentList"/>
    <dgm:cxn modelId="{A2770D45-DDAA-4499-8589-DE6431BA002A}" srcId="{8F9E1D71-B01B-49CE-8A37-EFE06D8F93C4}" destId="{4B287AB6-D33C-434C-9189-A0805E4E529A}" srcOrd="1" destOrd="0" parTransId="{8502DB9F-2489-4899-B090-B8359FBFF807}" sibTransId="{4E287B0E-4DAA-46FE-95B5-4BAA212DA11A}"/>
    <dgm:cxn modelId="{CED3C267-77C3-4384-AB3E-6631BCF5F5FC}" srcId="{8F9E1D71-B01B-49CE-8A37-EFE06D8F93C4}" destId="{82050804-A6B7-4C5C-BF77-354940927C1B}" srcOrd="3" destOrd="0" parTransId="{BE2A4B76-AD51-4E46-A904-E02B61049370}" sibTransId="{B15D5084-5AEF-4D09-87B8-CCBCD0F023D1}"/>
    <dgm:cxn modelId="{3DA25C7D-84C9-4307-B382-EC022017EA3F}" srcId="{8F9E1D71-B01B-49CE-8A37-EFE06D8F93C4}" destId="{DBB4B29B-B735-480F-829E-F92017DE207D}" srcOrd="5" destOrd="0" parTransId="{3A6EF896-7B5A-402D-AE94-E3843DD5B117}" sibTransId="{4E852C53-3772-4CC1-A819-281F1AEDF63B}"/>
    <dgm:cxn modelId="{29328284-90B5-4463-BCA6-230E5719DCE2}" type="presOf" srcId="{4B287AB6-D33C-434C-9189-A0805E4E529A}" destId="{CD812B0C-7F27-4637-AA8D-BC8B958EC281}" srcOrd="0" destOrd="0" presId="urn:microsoft.com/office/officeart/2008/layout/SquareAccentList"/>
    <dgm:cxn modelId="{B056BFB9-963A-4B8B-8C89-08C07C2BB690}" type="presOf" srcId="{9D5B7404-EC50-4A10-AC69-3E790F964D0B}" destId="{A5A7ECF9-E7AD-456E-A560-0361D445D70F}" srcOrd="0" destOrd="0" presId="urn:microsoft.com/office/officeart/2008/layout/SquareAccentList"/>
    <dgm:cxn modelId="{7628B3C1-1847-459E-A9B0-14C82C515E81}" type="presOf" srcId="{82050804-A6B7-4C5C-BF77-354940927C1B}" destId="{EF5E29B1-BE26-4720-B782-471712E7C90A}" srcOrd="0" destOrd="0" presId="urn:microsoft.com/office/officeart/2008/layout/SquareAccentList"/>
    <dgm:cxn modelId="{66EE25CC-FAD7-4071-86B3-538845F8733A}" type="presOf" srcId="{01359956-F87C-498E-B2D7-4C78C9B4A76E}" destId="{3BCE82A3-3937-4EC9-B0AF-6DE401729D1E}" srcOrd="0" destOrd="0" presId="urn:microsoft.com/office/officeart/2008/layout/SquareAccentList"/>
    <dgm:cxn modelId="{13C4CDD9-B618-4C95-ACDF-645821C6E79B}" srcId="{9D5B7404-EC50-4A10-AC69-3E790F964D0B}" destId="{8F9E1D71-B01B-49CE-8A37-EFE06D8F93C4}" srcOrd="1" destOrd="0" parTransId="{5444005A-C69E-4274-9343-56AA3B82E004}" sibTransId="{F122AB6A-0C4E-4341-B93D-F885B07A7E87}"/>
    <dgm:cxn modelId="{F04142DE-2D50-4EEB-9005-596CCA8090B7}" srcId="{8F9E1D71-B01B-49CE-8A37-EFE06D8F93C4}" destId="{FD1E82D2-6B8F-4E58-87AC-3DBD5B8A3B56}" srcOrd="4" destOrd="0" parTransId="{6722A221-B8AD-4CC7-8463-5C7B0EB9226F}" sibTransId="{017A266C-CA00-4CF5-972E-F1188D590BA4}"/>
    <dgm:cxn modelId="{DFD8B3E3-A084-46BF-AB4A-7B989F98F572}" srcId="{35EC8B46-3859-460C-B083-5B8B39075CE9}" destId="{B65B6C4D-2C35-43B2-9116-FA9B36163E4A}" srcOrd="3" destOrd="0" parTransId="{33BBEBC1-CFB4-4EE6-8FB2-6F8903F379DC}" sibTransId="{982351A9-BA54-450C-8BAE-7D28AF424200}"/>
    <dgm:cxn modelId="{58B17AE8-9BB6-46CD-8A9F-47B04CD0C5C5}" type="presOf" srcId="{6D9314A1-C5B5-45EC-A802-B26CBF71EF6C}" destId="{A1AC3EE3-8518-4681-8427-C05193FAFBB2}" srcOrd="0" destOrd="0" presId="urn:microsoft.com/office/officeart/2008/layout/SquareAccentList"/>
    <dgm:cxn modelId="{0399F8F1-3349-410F-A530-63EAE9DECE4E}" srcId="{9D5B7404-EC50-4A10-AC69-3E790F964D0B}" destId="{35EC8B46-3859-460C-B083-5B8B39075CE9}" srcOrd="0" destOrd="0" parTransId="{28D1395C-B916-4B97-9E97-8F4B6082CCD1}" sibTransId="{C9D65636-6DED-4483-BFEB-5B479F0A5E05}"/>
    <dgm:cxn modelId="{91BB446C-4C0C-41FD-8AA5-0B8C3B58C18D}" type="presParOf" srcId="{A5A7ECF9-E7AD-456E-A560-0361D445D70F}" destId="{E2B90019-3C85-41DB-9A79-E402013100EC}" srcOrd="0" destOrd="0" presId="urn:microsoft.com/office/officeart/2008/layout/SquareAccentList"/>
    <dgm:cxn modelId="{20099803-3FAA-4324-BEEC-C7D53EB6375A}" type="presParOf" srcId="{E2B90019-3C85-41DB-9A79-E402013100EC}" destId="{7D1AC145-6746-46F8-8A28-1415D804F118}" srcOrd="0" destOrd="0" presId="urn:microsoft.com/office/officeart/2008/layout/SquareAccentList"/>
    <dgm:cxn modelId="{A6573FF1-88BA-4697-BAB2-A883785430C6}" type="presParOf" srcId="{7D1AC145-6746-46F8-8A28-1415D804F118}" destId="{9FE86D9F-467E-4FBF-AEB4-AD002945821B}" srcOrd="0" destOrd="0" presId="urn:microsoft.com/office/officeart/2008/layout/SquareAccentList"/>
    <dgm:cxn modelId="{9EDCAFC2-31AE-4FB6-93DC-F6BF364658CB}" type="presParOf" srcId="{7D1AC145-6746-46F8-8A28-1415D804F118}" destId="{46C112A1-699F-4A49-9170-4C14F013D8D3}" srcOrd="1" destOrd="0" presId="urn:microsoft.com/office/officeart/2008/layout/SquareAccentList"/>
    <dgm:cxn modelId="{DA42DDC5-8E30-468C-B8FC-20E59633D5B9}" type="presParOf" srcId="{7D1AC145-6746-46F8-8A28-1415D804F118}" destId="{BFEE7D20-4370-402E-A0F8-F141FE09EB47}" srcOrd="2" destOrd="0" presId="urn:microsoft.com/office/officeart/2008/layout/SquareAccentList"/>
    <dgm:cxn modelId="{4EDFC8BC-CBDF-4027-B622-13C2C29396D3}" type="presParOf" srcId="{E2B90019-3C85-41DB-9A79-E402013100EC}" destId="{450C03C7-6E9A-4F58-8E77-044CC84EB81A}" srcOrd="1" destOrd="0" presId="urn:microsoft.com/office/officeart/2008/layout/SquareAccentList"/>
    <dgm:cxn modelId="{EE3650BC-5CAC-40F6-A91A-FF435BF5F570}" type="presParOf" srcId="{450C03C7-6E9A-4F58-8E77-044CC84EB81A}" destId="{0F1D450E-2E5F-497F-8113-A0117A66C34C}" srcOrd="0" destOrd="0" presId="urn:microsoft.com/office/officeart/2008/layout/SquareAccentList"/>
    <dgm:cxn modelId="{54D2C79C-B048-49D3-9064-9EC4585D9467}" type="presParOf" srcId="{0F1D450E-2E5F-497F-8113-A0117A66C34C}" destId="{6815C3D4-868F-4BD1-BC24-EB07470D51F7}" srcOrd="0" destOrd="0" presId="urn:microsoft.com/office/officeart/2008/layout/SquareAccentList"/>
    <dgm:cxn modelId="{F5E47338-C1AF-466D-A829-BDFB6C70247F}" type="presParOf" srcId="{0F1D450E-2E5F-497F-8113-A0117A66C34C}" destId="{3BCE82A3-3937-4EC9-B0AF-6DE401729D1E}" srcOrd="1" destOrd="0" presId="urn:microsoft.com/office/officeart/2008/layout/SquareAccentList"/>
    <dgm:cxn modelId="{D32C9271-259C-4B86-A38D-3F073B24180A}" type="presParOf" srcId="{450C03C7-6E9A-4F58-8E77-044CC84EB81A}" destId="{CD63BB42-9B06-43EC-AF01-017AE948D245}" srcOrd="1" destOrd="0" presId="urn:microsoft.com/office/officeart/2008/layout/SquareAccentList"/>
    <dgm:cxn modelId="{2F664F7A-931F-41DF-B72A-86AD428686DA}" type="presParOf" srcId="{CD63BB42-9B06-43EC-AF01-017AE948D245}" destId="{CDF220B5-3CC2-4490-87D0-1F9668EA0F19}" srcOrd="0" destOrd="0" presId="urn:microsoft.com/office/officeart/2008/layout/SquareAccentList"/>
    <dgm:cxn modelId="{A39D7F6E-9A4F-4AF5-847A-FA43CDB98EF4}" type="presParOf" srcId="{CD63BB42-9B06-43EC-AF01-017AE948D245}" destId="{15C12376-B090-45BD-B8E4-DDFB54E12A0D}" srcOrd="1" destOrd="0" presId="urn:microsoft.com/office/officeart/2008/layout/SquareAccentList"/>
    <dgm:cxn modelId="{CA826683-47ED-4463-9BF0-69264324C339}" type="presParOf" srcId="{450C03C7-6E9A-4F58-8E77-044CC84EB81A}" destId="{BD78BB6A-EE0F-447E-9141-271D654F76BB}" srcOrd="2" destOrd="0" presId="urn:microsoft.com/office/officeart/2008/layout/SquareAccentList"/>
    <dgm:cxn modelId="{9E95D45E-DBEE-4115-9030-8E727B9E7F38}" type="presParOf" srcId="{BD78BB6A-EE0F-447E-9141-271D654F76BB}" destId="{DE0212A3-213F-4620-9AE7-4D0AEAAA8551}" srcOrd="0" destOrd="0" presId="urn:microsoft.com/office/officeart/2008/layout/SquareAccentList"/>
    <dgm:cxn modelId="{6FD8F38A-0E2B-4D71-9A9F-6AC07137015C}" type="presParOf" srcId="{BD78BB6A-EE0F-447E-9141-271D654F76BB}" destId="{A1AC3EE3-8518-4681-8427-C05193FAFBB2}" srcOrd="1" destOrd="0" presId="urn:microsoft.com/office/officeart/2008/layout/SquareAccentList"/>
    <dgm:cxn modelId="{C0F8CAFD-919A-41C2-BA9A-7E79F79D08D2}" type="presParOf" srcId="{450C03C7-6E9A-4F58-8E77-044CC84EB81A}" destId="{CC1DCD5A-A895-43C7-8AEA-0479DCCC8DCA}" srcOrd="3" destOrd="0" presId="urn:microsoft.com/office/officeart/2008/layout/SquareAccentList"/>
    <dgm:cxn modelId="{2C87A198-FCAF-42BD-978F-4B4729AEB1D2}" type="presParOf" srcId="{CC1DCD5A-A895-43C7-8AEA-0479DCCC8DCA}" destId="{2B0F3B07-AECE-4DB9-876B-42FA0BB94627}" srcOrd="0" destOrd="0" presId="urn:microsoft.com/office/officeart/2008/layout/SquareAccentList"/>
    <dgm:cxn modelId="{66EC0C5B-585A-4882-AFA9-C7E771B0B30C}" type="presParOf" srcId="{CC1DCD5A-A895-43C7-8AEA-0479DCCC8DCA}" destId="{10896B4F-B46D-42DE-BC19-731D830FA316}" srcOrd="1" destOrd="0" presId="urn:microsoft.com/office/officeart/2008/layout/SquareAccentList"/>
    <dgm:cxn modelId="{DB31A350-5282-453B-A573-CA3B9BF60352}" type="presParOf" srcId="{A5A7ECF9-E7AD-456E-A560-0361D445D70F}" destId="{D3C991C5-33A7-43F1-B1C5-083E605020CD}" srcOrd="1" destOrd="0" presId="urn:microsoft.com/office/officeart/2008/layout/SquareAccentList"/>
    <dgm:cxn modelId="{1286D79C-3EE6-4D8C-89FD-8CE56C1C030F}" type="presParOf" srcId="{D3C991C5-33A7-43F1-B1C5-083E605020CD}" destId="{673E4AF9-4049-4CE9-8144-E510AA896232}" srcOrd="0" destOrd="0" presId="urn:microsoft.com/office/officeart/2008/layout/SquareAccentList"/>
    <dgm:cxn modelId="{CE53571B-03D4-4DC4-8F01-F1C850C5F4D9}" type="presParOf" srcId="{673E4AF9-4049-4CE9-8144-E510AA896232}" destId="{4B7AA702-5674-43A5-BDA7-06B98DD0E3BC}" srcOrd="0" destOrd="0" presId="urn:microsoft.com/office/officeart/2008/layout/SquareAccentList"/>
    <dgm:cxn modelId="{388323B3-EA2A-4662-BC74-6ABED64C8D8F}" type="presParOf" srcId="{673E4AF9-4049-4CE9-8144-E510AA896232}" destId="{F26E32E2-4D30-4B01-A5E2-3C05F59D8B9F}" srcOrd="1" destOrd="0" presId="urn:microsoft.com/office/officeart/2008/layout/SquareAccentList"/>
    <dgm:cxn modelId="{DBE1E76F-F442-4E79-B626-5669F203442B}" type="presParOf" srcId="{673E4AF9-4049-4CE9-8144-E510AA896232}" destId="{BB6DD4F3-1702-460C-986B-4C27049186C5}" srcOrd="2" destOrd="0" presId="urn:microsoft.com/office/officeart/2008/layout/SquareAccentList"/>
    <dgm:cxn modelId="{F25CA569-CBBD-46EA-8371-B2E6FAE3217A}" type="presParOf" srcId="{D3C991C5-33A7-43F1-B1C5-083E605020CD}" destId="{7017751C-6CCE-4A5C-941A-954BF3BBDC90}" srcOrd="1" destOrd="0" presId="urn:microsoft.com/office/officeart/2008/layout/SquareAccentList"/>
    <dgm:cxn modelId="{117CB246-70DF-4DFB-835C-81AAC9E1052D}" type="presParOf" srcId="{7017751C-6CCE-4A5C-941A-954BF3BBDC90}" destId="{C48E537D-77F4-4B44-AD28-FE91EC5FBCDB}" srcOrd="0" destOrd="0" presId="urn:microsoft.com/office/officeart/2008/layout/SquareAccentList"/>
    <dgm:cxn modelId="{F0A7A0EC-EC06-4ED9-8E14-F2AF9D01F605}" type="presParOf" srcId="{C48E537D-77F4-4B44-AD28-FE91EC5FBCDB}" destId="{6A41F1ED-BDEC-4357-B2DD-50E29F61D245}" srcOrd="0" destOrd="0" presId="urn:microsoft.com/office/officeart/2008/layout/SquareAccentList"/>
    <dgm:cxn modelId="{4988C549-3E21-4D80-ACA0-DE2DEF4AE84C}" type="presParOf" srcId="{C48E537D-77F4-4B44-AD28-FE91EC5FBCDB}" destId="{44634921-D03A-4D9B-A94E-8876AE5D619B}" srcOrd="1" destOrd="0" presId="urn:microsoft.com/office/officeart/2008/layout/SquareAccentList"/>
    <dgm:cxn modelId="{4E4E5A8C-88E4-4781-B830-A678BE2229E5}" type="presParOf" srcId="{7017751C-6CCE-4A5C-941A-954BF3BBDC90}" destId="{14F28DD6-ADC1-4E97-9585-C3A7A3A86CCC}" srcOrd="1" destOrd="0" presId="urn:microsoft.com/office/officeart/2008/layout/SquareAccentList"/>
    <dgm:cxn modelId="{6657A6F8-8BE8-4FB1-8A6C-4079B6BFECDF}" type="presParOf" srcId="{14F28DD6-ADC1-4E97-9585-C3A7A3A86CCC}" destId="{92CD140B-9045-468A-B638-960B93481286}" srcOrd="0" destOrd="0" presId="urn:microsoft.com/office/officeart/2008/layout/SquareAccentList"/>
    <dgm:cxn modelId="{6329E0A4-ECE8-4CD6-AD64-25D21A7C22BF}" type="presParOf" srcId="{14F28DD6-ADC1-4E97-9585-C3A7A3A86CCC}" destId="{CD812B0C-7F27-4637-AA8D-BC8B958EC281}" srcOrd="1" destOrd="0" presId="urn:microsoft.com/office/officeart/2008/layout/SquareAccentList"/>
    <dgm:cxn modelId="{E9555765-5091-4110-AEF5-50B089F17806}" type="presParOf" srcId="{7017751C-6CCE-4A5C-941A-954BF3BBDC90}" destId="{B575B9F5-49CD-45FF-88B8-60858A3D4660}" srcOrd="2" destOrd="0" presId="urn:microsoft.com/office/officeart/2008/layout/SquareAccentList"/>
    <dgm:cxn modelId="{B3018CD5-4526-4C63-975E-CC94E3042600}" type="presParOf" srcId="{B575B9F5-49CD-45FF-88B8-60858A3D4660}" destId="{589DC986-1E42-4CA1-BC0E-52688EADF08A}" srcOrd="0" destOrd="0" presId="urn:microsoft.com/office/officeart/2008/layout/SquareAccentList"/>
    <dgm:cxn modelId="{CA7C2229-74C1-4F98-8DED-4FD087043E72}" type="presParOf" srcId="{B575B9F5-49CD-45FF-88B8-60858A3D4660}" destId="{FA973A14-9935-4317-8CA3-CA76609A92C3}" srcOrd="1" destOrd="0" presId="urn:microsoft.com/office/officeart/2008/layout/SquareAccentList"/>
    <dgm:cxn modelId="{2CE67590-146B-4172-A43E-062B8EDA1211}" type="presParOf" srcId="{7017751C-6CCE-4A5C-941A-954BF3BBDC90}" destId="{72677000-FFB5-4AE0-8812-8D59B4F4C386}" srcOrd="3" destOrd="0" presId="urn:microsoft.com/office/officeart/2008/layout/SquareAccentList"/>
    <dgm:cxn modelId="{3E3BCC81-58A5-4C8B-B0C4-07C556254358}" type="presParOf" srcId="{72677000-FFB5-4AE0-8812-8D59B4F4C386}" destId="{DBB69AA2-27EE-453F-AF41-087AD3335782}" srcOrd="0" destOrd="0" presId="urn:microsoft.com/office/officeart/2008/layout/SquareAccentList"/>
    <dgm:cxn modelId="{237AC02D-8A47-430A-A82D-30A142C14D0D}" type="presParOf" srcId="{72677000-FFB5-4AE0-8812-8D59B4F4C386}" destId="{EF5E29B1-BE26-4720-B782-471712E7C90A}" srcOrd="1" destOrd="0" presId="urn:microsoft.com/office/officeart/2008/layout/SquareAccentList"/>
    <dgm:cxn modelId="{4D2DE232-9186-4E9E-B7AE-8E2DAA902B3D}" type="presParOf" srcId="{7017751C-6CCE-4A5C-941A-954BF3BBDC90}" destId="{0058B85D-65B4-40D4-AD63-C060B770BE89}" srcOrd="4" destOrd="0" presId="urn:microsoft.com/office/officeart/2008/layout/SquareAccentList"/>
    <dgm:cxn modelId="{A1580B68-EA02-47E7-AF63-AC78334913DC}" type="presParOf" srcId="{0058B85D-65B4-40D4-AD63-C060B770BE89}" destId="{00ED0BCD-150F-4B87-8065-5DD7E3F22F98}" srcOrd="0" destOrd="0" presId="urn:microsoft.com/office/officeart/2008/layout/SquareAccentList"/>
    <dgm:cxn modelId="{9AEE3D37-F0B2-43FD-B92B-3B36155EFE61}" type="presParOf" srcId="{0058B85D-65B4-40D4-AD63-C060B770BE89}" destId="{117E20E6-E9A0-4685-92BE-5BE62E5C9CA5}" srcOrd="1" destOrd="0" presId="urn:microsoft.com/office/officeart/2008/layout/SquareAccentList"/>
    <dgm:cxn modelId="{E2D7B48E-F14D-4ACA-98D2-B1981F79E1E1}" type="presParOf" srcId="{7017751C-6CCE-4A5C-941A-954BF3BBDC90}" destId="{C3677717-B309-4D57-8CF6-532DE9D0D0D5}" srcOrd="5" destOrd="0" presId="urn:microsoft.com/office/officeart/2008/layout/SquareAccentList"/>
    <dgm:cxn modelId="{3378BCD1-5373-4CF3-8BD4-C8FF54F2AB01}" type="presParOf" srcId="{C3677717-B309-4D57-8CF6-532DE9D0D0D5}" destId="{81282419-FACB-4671-BA87-936F0EDE2749}" srcOrd="0" destOrd="0" presId="urn:microsoft.com/office/officeart/2008/layout/SquareAccentList"/>
    <dgm:cxn modelId="{B1D806CA-E1CD-4D27-91AE-6F9CA51473FE}" type="presParOf" srcId="{C3677717-B309-4D57-8CF6-532DE9D0D0D5}" destId="{51BB07EB-416A-419C-A2AB-BF3F0EBAAC7F}" srcOrd="1" destOrd="0" presId="urn:microsoft.com/office/officeart/2008/layout/Squa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86D9F-467E-4FBF-AEB4-AD002945821B}">
      <dsp:nvSpPr>
        <dsp:cNvPr id="0" name=""/>
        <dsp:cNvSpPr/>
      </dsp:nvSpPr>
      <dsp:spPr>
        <a:xfrm>
          <a:off x="617488" y="996059"/>
          <a:ext cx="4712986" cy="554469"/>
        </a:xfrm>
        <a:prstGeom prst="rect">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C112A1-699F-4A49-9170-4C14F013D8D3}">
      <dsp:nvSpPr>
        <dsp:cNvPr id="0" name=""/>
        <dsp:cNvSpPr/>
      </dsp:nvSpPr>
      <dsp:spPr>
        <a:xfrm>
          <a:off x="617488" y="1204295"/>
          <a:ext cx="346233" cy="346233"/>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EE7D20-4370-402E-A0F8-F141FE09EB47}">
      <dsp:nvSpPr>
        <dsp:cNvPr id="0" name=""/>
        <dsp:cNvSpPr/>
      </dsp:nvSpPr>
      <dsp:spPr>
        <a:xfrm>
          <a:off x="617488" y="0"/>
          <a:ext cx="4712986" cy="996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l" defTabSz="1422400">
            <a:lnSpc>
              <a:spcPct val="90000"/>
            </a:lnSpc>
            <a:spcBef>
              <a:spcPct val="0"/>
            </a:spcBef>
            <a:spcAft>
              <a:spcPct val="35000"/>
            </a:spcAft>
            <a:buNone/>
          </a:pPr>
          <a:r>
            <a:rPr lang="en-IN" sz="3200" b="1" kern="1200" dirty="0"/>
            <a:t>Tools</a:t>
          </a:r>
          <a:endParaRPr lang="en-IN" sz="1800" b="1" kern="1200" dirty="0"/>
        </a:p>
      </dsp:txBody>
      <dsp:txXfrm>
        <a:off x="617488" y="0"/>
        <a:ext cx="4712986" cy="996059"/>
      </dsp:txXfrm>
    </dsp:sp>
    <dsp:sp modelId="{6815C3D4-868F-4BD1-BC24-EB07470D51F7}">
      <dsp:nvSpPr>
        <dsp:cNvPr id="0" name=""/>
        <dsp:cNvSpPr/>
      </dsp:nvSpPr>
      <dsp:spPr>
        <a:xfrm>
          <a:off x="617488" y="2011354"/>
          <a:ext cx="346224" cy="346224"/>
        </a:xfrm>
        <a:prstGeom prst="re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CE82A3-3937-4EC9-B0AF-6DE401729D1E}">
      <dsp:nvSpPr>
        <dsp:cNvPr id="0" name=""/>
        <dsp:cNvSpPr/>
      </dsp:nvSpPr>
      <dsp:spPr>
        <a:xfrm>
          <a:off x="947397" y="1780941"/>
          <a:ext cx="4383077" cy="80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IN" sz="2800" b="0" kern="1200" dirty="0"/>
            <a:t>Jupyter Notebook</a:t>
          </a:r>
        </a:p>
      </dsp:txBody>
      <dsp:txXfrm>
        <a:off x="947397" y="1780941"/>
        <a:ext cx="4383077" cy="807050"/>
      </dsp:txXfrm>
    </dsp:sp>
    <dsp:sp modelId="{CDF220B5-3CC2-4490-87D0-1F9668EA0F19}">
      <dsp:nvSpPr>
        <dsp:cNvPr id="0" name=""/>
        <dsp:cNvSpPr/>
      </dsp:nvSpPr>
      <dsp:spPr>
        <a:xfrm>
          <a:off x="617488" y="2818404"/>
          <a:ext cx="346224" cy="346224"/>
        </a:xfrm>
        <a:prstGeom prst="re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C12376-B090-45BD-B8E4-DDFB54E12A0D}">
      <dsp:nvSpPr>
        <dsp:cNvPr id="0" name=""/>
        <dsp:cNvSpPr/>
      </dsp:nvSpPr>
      <dsp:spPr>
        <a:xfrm>
          <a:off x="947397" y="2587991"/>
          <a:ext cx="4383077" cy="80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IN" sz="2800" b="0" kern="1200" dirty="0"/>
            <a:t>Microsoft Word</a:t>
          </a:r>
        </a:p>
      </dsp:txBody>
      <dsp:txXfrm>
        <a:off x="947397" y="2587991"/>
        <a:ext cx="4383077" cy="807050"/>
      </dsp:txXfrm>
    </dsp:sp>
    <dsp:sp modelId="{DE0212A3-213F-4620-9AE7-4D0AEAAA8551}">
      <dsp:nvSpPr>
        <dsp:cNvPr id="0" name=""/>
        <dsp:cNvSpPr/>
      </dsp:nvSpPr>
      <dsp:spPr>
        <a:xfrm>
          <a:off x="617488" y="3625454"/>
          <a:ext cx="346224" cy="346224"/>
        </a:xfrm>
        <a:prstGeom prst="re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AC3EE3-8518-4681-8427-C05193FAFBB2}">
      <dsp:nvSpPr>
        <dsp:cNvPr id="0" name=""/>
        <dsp:cNvSpPr/>
      </dsp:nvSpPr>
      <dsp:spPr>
        <a:xfrm>
          <a:off x="947397" y="3395041"/>
          <a:ext cx="4383077" cy="80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IN" sz="2800" b="0" kern="1200" dirty="0"/>
            <a:t>Microsoft Excel</a:t>
          </a:r>
        </a:p>
      </dsp:txBody>
      <dsp:txXfrm>
        <a:off x="947397" y="3395041"/>
        <a:ext cx="4383077" cy="807050"/>
      </dsp:txXfrm>
    </dsp:sp>
    <dsp:sp modelId="{2B0F3B07-AECE-4DB9-876B-42FA0BB94627}">
      <dsp:nvSpPr>
        <dsp:cNvPr id="0" name=""/>
        <dsp:cNvSpPr/>
      </dsp:nvSpPr>
      <dsp:spPr>
        <a:xfrm>
          <a:off x="617488" y="4432504"/>
          <a:ext cx="346224" cy="346224"/>
        </a:xfrm>
        <a:prstGeom prst="re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896B4F-B46D-42DE-BC19-731D830FA316}">
      <dsp:nvSpPr>
        <dsp:cNvPr id="0" name=""/>
        <dsp:cNvSpPr/>
      </dsp:nvSpPr>
      <dsp:spPr>
        <a:xfrm>
          <a:off x="947397" y="4202091"/>
          <a:ext cx="4383077" cy="80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IN" sz="2800" b="0" kern="1200" dirty="0"/>
            <a:t>Microsoft PowerPoint</a:t>
          </a:r>
        </a:p>
      </dsp:txBody>
      <dsp:txXfrm>
        <a:off x="947397" y="4202091"/>
        <a:ext cx="4383077" cy="807050"/>
      </dsp:txXfrm>
    </dsp:sp>
    <dsp:sp modelId="{4B7AA702-5674-43A5-BDA7-06B98DD0E3BC}">
      <dsp:nvSpPr>
        <dsp:cNvPr id="0" name=""/>
        <dsp:cNvSpPr/>
      </dsp:nvSpPr>
      <dsp:spPr>
        <a:xfrm>
          <a:off x="5566124" y="996059"/>
          <a:ext cx="4712986" cy="554469"/>
        </a:xfrm>
        <a:prstGeom prst="rect">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E32E2-4D30-4B01-A5E2-3C05F59D8B9F}">
      <dsp:nvSpPr>
        <dsp:cNvPr id="0" name=""/>
        <dsp:cNvSpPr/>
      </dsp:nvSpPr>
      <dsp:spPr>
        <a:xfrm>
          <a:off x="5566124" y="1204295"/>
          <a:ext cx="346233" cy="346233"/>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6DD4F3-1702-460C-986B-4C27049186C5}">
      <dsp:nvSpPr>
        <dsp:cNvPr id="0" name=""/>
        <dsp:cNvSpPr/>
      </dsp:nvSpPr>
      <dsp:spPr>
        <a:xfrm>
          <a:off x="5566124" y="0"/>
          <a:ext cx="4712986" cy="996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l" defTabSz="1422400">
            <a:lnSpc>
              <a:spcPct val="90000"/>
            </a:lnSpc>
            <a:spcBef>
              <a:spcPct val="0"/>
            </a:spcBef>
            <a:spcAft>
              <a:spcPct val="35000"/>
            </a:spcAft>
            <a:buNone/>
          </a:pPr>
          <a:r>
            <a:rPr lang="en-IN" sz="3200" b="1" kern="1200" dirty="0"/>
            <a:t>Techniques</a:t>
          </a:r>
          <a:endParaRPr lang="en-IN" sz="3200" kern="1200" dirty="0"/>
        </a:p>
      </dsp:txBody>
      <dsp:txXfrm>
        <a:off x="5566124" y="0"/>
        <a:ext cx="4712986" cy="996059"/>
      </dsp:txXfrm>
    </dsp:sp>
    <dsp:sp modelId="{6A41F1ED-BDEC-4357-B2DD-50E29F61D245}">
      <dsp:nvSpPr>
        <dsp:cNvPr id="0" name=""/>
        <dsp:cNvSpPr/>
      </dsp:nvSpPr>
      <dsp:spPr>
        <a:xfrm>
          <a:off x="5566124" y="2011354"/>
          <a:ext cx="346224" cy="346224"/>
        </a:xfrm>
        <a:prstGeom prst="re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634921-D03A-4D9B-A94E-8876AE5D619B}">
      <dsp:nvSpPr>
        <dsp:cNvPr id="0" name=""/>
        <dsp:cNvSpPr/>
      </dsp:nvSpPr>
      <dsp:spPr>
        <a:xfrm>
          <a:off x="5896033" y="1780941"/>
          <a:ext cx="4383077" cy="80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IN" sz="2800" b="0" kern="1200" dirty="0"/>
            <a:t>Numpy</a:t>
          </a:r>
        </a:p>
      </dsp:txBody>
      <dsp:txXfrm>
        <a:off x="5896033" y="1780941"/>
        <a:ext cx="4383077" cy="807050"/>
      </dsp:txXfrm>
    </dsp:sp>
    <dsp:sp modelId="{92CD140B-9045-468A-B638-960B93481286}">
      <dsp:nvSpPr>
        <dsp:cNvPr id="0" name=""/>
        <dsp:cNvSpPr/>
      </dsp:nvSpPr>
      <dsp:spPr>
        <a:xfrm>
          <a:off x="5566124" y="2818404"/>
          <a:ext cx="346224" cy="346224"/>
        </a:xfrm>
        <a:prstGeom prst="re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812B0C-7F27-4637-AA8D-BC8B958EC281}">
      <dsp:nvSpPr>
        <dsp:cNvPr id="0" name=""/>
        <dsp:cNvSpPr/>
      </dsp:nvSpPr>
      <dsp:spPr>
        <a:xfrm>
          <a:off x="5896033" y="2587991"/>
          <a:ext cx="4383077" cy="80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IN" sz="2800" b="0" kern="1200" dirty="0"/>
            <a:t>Pandas</a:t>
          </a:r>
        </a:p>
      </dsp:txBody>
      <dsp:txXfrm>
        <a:off x="5896033" y="2587991"/>
        <a:ext cx="4383077" cy="807050"/>
      </dsp:txXfrm>
    </dsp:sp>
    <dsp:sp modelId="{589DC986-1E42-4CA1-BC0E-52688EADF08A}">
      <dsp:nvSpPr>
        <dsp:cNvPr id="0" name=""/>
        <dsp:cNvSpPr/>
      </dsp:nvSpPr>
      <dsp:spPr>
        <a:xfrm>
          <a:off x="5566124" y="3625454"/>
          <a:ext cx="346224" cy="346224"/>
        </a:xfrm>
        <a:prstGeom prst="re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973A14-9935-4317-8CA3-CA76609A92C3}">
      <dsp:nvSpPr>
        <dsp:cNvPr id="0" name=""/>
        <dsp:cNvSpPr/>
      </dsp:nvSpPr>
      <dsp:spPr>
        <a:xfrm>
          <a:off x="5896033" y="3395041"/>
          <a:ext cx="4383077" cy="80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IN" sz="2800" b="0" kern="1200" dirty="0"/>
            <a:t>Matplotlib.pyplot</a:t>
          </a:r>
        </a:p>
      </dsp:txBody>
      <dsp:txXfrm>
        <a:off x="5896033" y="3395041"/>
        <a:ext cx="4383077" cy="807050"/>
      </dsp:txXfrm>
    </dsp:sp>
    <dsp:sp modelId="{DBB69AA2-27EE-453F-AF41-087AD3335782}">
      <dsp:nvSpPr>
        <dsp:cNvPr id="0" name=""/>
        <dsp:cNvSpPr/>
      </dsp:nvSpPr>
      <dsp:spPr>
        <a:xfrm>
          <a:off x="5566124" y="4432504"/>
          <a:ext cx="346224" cy="346224"/>
        </a:xfrm>
        <a:prstGeom prst="re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5E29B1-BE26-4720-B782-471712E7C90A}">
      <dsp:nvSpPr>
        <dsp:cNvPr id="0" name=""/>
        <dsp:cNvSpPr/>
      </dsp:nvSpPr>
      <dsp:spPr>
        <a:xfrm>
          <a:off x="5896033" y="4202091"/>
          <a:ext cx="4383077" cy="80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IN" sz="2800" b="0" kern="1200" dirty="0"/>
            <a:t>Seaborn</a:t>
          </a:r>
        </a:p>
      </dsp:txBody>
      <dsp:txXfrm>
        <a:off x="5896033" y="4202091"/>
        <a:ext cx="4383077" cy="807050"/>
      </dsp:txXfrm>
    </dsp:sp>
    <dsp:sp modelId="{00ED0BCD-150F-4B87-8065-5DD7E3F22F98}">
      <dsp:nvSpPr>
        <dsp:cNvPr id="0" name=""/>
        <dsp:cNvSpPr/>
      </dsp:nvSpPr>
      <dsp:spPr>
        <a:xfrm>
          <a:off x="5566124" y="5239554"/>
          <a:ext cx="346224" cy="346224"/>
        </a:xfrm>
        <a:prstGeom prst="re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7E20E6-E9A0-4685-92BE-5BE62E5C9CA5}">
      <dsp:nvSpPr>
        <dsp:cNvPr id="0" name=""/>
        <dsp:cNvSpPr/>
      </dsp:nvSpPr>
      <dsp:spPr>
        <a:xfrm>
          <a:off x="5896033" y="5009142"/>
          <a:ext cx="4383077" cy="80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IN" sz="2800" b="0" kern="1200" dirty="0"/>
            <a:t>Sklearn</a:t>
          </a:r>
        </a:p>
      </dsp:txBody>
      <dsp:txXfrm>
        <a:off x="5896033" y="5009142"/>
        <a:ext cx="4383077" cy="807050"/>
      </dsp:txXfrm>
    </dsp:sp>
    <dsp:sp modelId="{81282419-FACB-4671-BA87-936F0EDE2749}">
      <dsp:nvSpPr>
        <dsp:cNvPr id="0" name=""/>
        <dsp:cNvSpPr/>
      </dsp:nvSpPr>
      <dsp:spPr>
        <a:xfrm>
          <a:off x="5566124" y="6046604"/>
          <a:ext cx="346224" cy="346224"/>
        </a:xfrm>
        <a:prstGeom prst="rect">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BB07EB-416A-419C-A2AB-BF3F0EBAAC7F}">
      <dsp:nvSpPr>
        <dsp:cNvPr id="0" name=""/>
        <dsp:cNvSpPr/>
      </dsp:nvSpPr>
      <dsp:spPr>
        <a:xfrm>
          <a:off x="5896033" y="5816192"/>
          <a:ext cx="4383077" cy="80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IN" sz="2800" b="0" kern="1200" dirty="0"/>
            <a:t>plotly.express</a:t>
          </a:r>
        </a:p>
      </dsp:txBody>
      <dsp:txXfrm>
        <a:off x="5896033" y="5816192"/>
        <a:ext cx="4383077" cy="807050"/>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36903-ED23-49C3-AEFB-7583E1651AD0}" type="datetimeFigureOut">
              <a:rPr lang="en-IN" smtClean="0"/>
              <a:t>29-11-2024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AA65C3-D27B-4E0A-8AB9-466C60B80E20}" type="slidenum">
              <a:rPr lang="en-IN" smtClean="0"/>
              <a:t>‹#›</a:t>
            </a:fld>
            <a:endParaRPr lang="en-IN" dirty="0"/>
          </a:p>
        </p:txBody>
      </p:sp>
    </p:spTree>
    <p:extLst>
      <p:ext uri="{BB962C8B-B14F-4D97-AF65-F5344CB8AC3E}">
        <p14:creationId xmlns:p14="http://schemas.microsoft.com/office/powerpoint/2010/main" val="1280119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AA65C3-D27B-4E0A-8AB9-466C60B80E20}" type="slidenum">
              <a:rPr lang="en-IN" smtClean="0"/>
              <a:t>4</a:t>
            </a:fld>
            <a:endParaRPr lang="en-IN" dirty="0"/>
          </a:p>
        </p:txBody>
      </p:sp>
    </p:spTree>
    <p:extLst>
      <p:ext uri="{BB962C8B-B14F-4D97-AF65-F5344CB8AC3E}">
        <p14:creationId xmlns:p14="http://schemas.microsoft.com/office/powerpoint/2010/main" val="254547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AA65C3-D27B-4E0A-8AB9-466C60B80E20}" type="slidenum">
              <a:rPr lang="en-IN" smtClean="0"/>
              <a:t>5</a:t>
            </a:fld>
            <a:endParaRPr lang="en-IN" dirty="0"/>
          </a:p>
        </p:txBody>
      </p:sp>
    </p:spTree>
    <p:extLst>
      <p:ext uri="{BB962C8B-B14F-4D97-AF65-F5344CB8AC3E}">
        <p14:creationId xmlns:p14="http://schemas.microsoft.com/office/powerpoint/2010/main" val="2844913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AA65C3-D27B-4E0A-8AB9-466C60B80E20}" type="slidenum">
              <a:rPr lang="en-IN" smtClean="0"/>
              <a:t>35</a:t>
            </a:fld>
            <a:endParaRPr lang="en-IN" dirty="0"/>
          </a:p>
        </p:txBody>
      </p:sp>
    </p:spTree>
    <p:extLst>
      <p:ext uri="{BB962C8B-B14F-4D97-AF65-F5344CB8AC3E}">
        <p14:creationId xmlns:p14="http://schemas.microsoft.com/office/powerpoint/2010/main" val="1602507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www.kaggle.com/datasets/sudhanvahg/indian-crimes-dataset" TargetMode="Externa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svg"/><Relationship Id="rId7" Type="http://schemas.openxmlformats.org/officeDocument/2006/relationships/diagramColors" Target="../diagrams/colors1.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14.svg"/></Relationships>
</file>

<file path=ppt/slides/_rels/slide3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sv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2.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ctrTitle"/>
          </p:nvPr>
        </p:nvSpPr>
        <p:spPr>
          <a:xfrm>
            <a:off x="0" y="3160750"/>
            <a:ext cx="18288000" cy="1670448"/>
          </a:xfrm>
          <a:prstGeom prst="rect">
            <a:avLst/>
          </a:prstGeom>
          <a:noFill/>
          <a:ln>
            <a:noFill/>
          </a:ln>
        </p:spPr>
        <p:txBody>
          <a:bodyPr spcFirstLastPara="1" vert="horz" wrap="square" lIns="137138" tIns="68550" rIns="137138" bIns="68550" rtlCol="0" anchor="b" anchorCtr="0">
            <a:normAutofit/>
          </a:bodyPr>
          <a:lstStyle/>
          <a:p>
            <a:pPr>
              <a:lnSpc>
                <a:spcPct val="90000"/>
              </a:lnSpc>
              <a:spcBef>
                <a:spcPts val="0"/>
              </a:spcBef>
              <a:buClr>
                <a:schemeClr val="dk1"/>
              </a:buClr>
              <a:buSzPts val="4400"/>
            </a:pPr>
            <a:r>
              <a:rPr lang="en-US" b="1" dirty="0">
                <a:latin typeface="Times New Roman"/>
                <a:ea typeface="Times New Roman"/>
                <a:cs typeface="Times New Roman"/>
                <a:sym typeface="Times New Roman"/>
              </a:rPr>
              <a:t>CRIME RATE PREDICTION AND TREND ANALYSIS</a:t>
            </a:r>
          </a:p>
        </p:txBody>
      </p:sp>
      <p:sp>
        <p:nvSpPr>
          <p:cNvPr id="91" name="Google Shape;91;p14"/>
          <p:cNvSpPr txBox="1">
            <a:spLocks noGrp="1"/>
          </p:cNvSpPr>
          <p:nvPr>
            <p:ph type="subTitle" idx="1"/>
          </p:nvPr>
        </p:nvSpPr>
        <p:spPr>
          <a:xfrm>
            <a:off x="2286000" y="5514023"/>
            <a:ext cx="13716000" cy="3808095"/>
          </a:xfrm>
          <a:prstGeom prst="rect">
            <a:avLst/>
          </a:prstGeom>
          <a:noFill/>
          <a:ln>
            <a:noFill/>
          </a:ln>
        </p:spPr>
        <p:txBody>
          <a:bodyPr spcFirstLastPara="1" vert="horz" wrap="square" lIns="137138" tIns="68550" rIns="137138" bIns="68550" rtlCol="0" anchor="t" anchorCtr="0">
            <a:normAutofit/>
          </a:bodyPr>
          <a:lstStyle/>
          <a:p>
            <a:pPr>
              <a:lnSpc>
                <a:spcPct val="90000"/>
              </a:lnSpc>
              <a:spcBef>
                <a:spcPts val="0"/>
              </a:spcBef>
              <a:buClr>
                <a:schemeClr val="dk1"/>
              </a:buClr>
              <a:buSzPts val="2800"/>
            </a:pPr>
            <a:r>
              <a:rPr lang="en-US" sz="4200" dirty="0">
                <a:latin typeface="Times New Roman"/>
                <a:ea typeface="Times New Roman"/>
                <a:cs typeface="Times New Roman"/>
                <a:sym typeface="Times New Roman"/>
              </a:rPr>
              <a:t>Master of Computer Applications (Integrated)</a:t>
            </a:r>
            <a:endParaRPr sz="4200" dirty="0">
              <a:latin typeface="Times New Roman"/>
              <a:ea typeface="Times New Roman"/>
              <a:cs typeface="Times New Roman"/>
              <a:sym typeface="Times New Roman"/>
            </a:endParaRPr>
          </a:p>
          <a:p>
            <a:pPr>
              <a:lnSpc>
                <a:spcPct val="90000"/>
              </a:lnSpc>
              <a:spcBef>
                <a:spcPts val="1500"/>
              </a:spcBef>
              <a:buClr>
                <a:schemeClr val="dk1"/>
              </a:buClr>
              <a:buSzPts val="2800"/>
            </a:pPr>
            <a:r>
              <a:rPr lang="en-US" sz="4200" dirty="0">
                <a:latin typeface="Times New Roman"/>
                <a:ea typeface="Times New Roman"/>
                <a:cs typeface="Times New Roman"/>
                <a:sym typeface="Times New Roman"/>
              </a:rPr>
              <a:t>Semester- VII</a:t>
            </a:r>
            <a:endParaRPr sz="4200" dirty="0">
              <a:latin typeface="Times New Roman"/>
              <a:ea typeface="Times New Roman"/>
              <a:cs typeface="Times New Roman"/>
              <a:sym typeface="Times New Roman"/>
            </a:endParaRPr>
          </a:p>
          <a:p>
            <a:pPr>
              <a:lnSpc>
                <a:spcPct val="90000"/>
              </a:lnSpc>
              <a:spcBef>
                <a:spcPts val="1500"/>
              </a:spcBef>
              <a:buClr>
                <a:schemeClr val="dk1"/>
              </a:buClr>
              <a:buSzPts val="2800"/>
            </a:pPr>
            <a:endParaRPr sz="4200" dirty="0">
              <a:latin typeface="Times New Roman"/>
              <a:ea typeface="Times New Roman"/>
              <a:cs typeface="Times New Roman"/>
              <a:sym typeface="Times New Roman"/>
            </a:endParaRPr>
          </a:p>
          <a:p>
            <a:pPr>
              <a:lnSpc>
                <a:spcPct val="90000"/>
              </a:lnSpc>
              <a:spcBef>
                <a:spcPts val="1500"/>
              </a:spcBef>
              <a:buClr>
                <a:schemeClr val="dk1"/>
              </a:buClr>
              <a:buSzPts val="2800"/>
            </a:pPr>
            <a:r>
              <a:rPr lang="en-US" sz="4200" dirty="0">
                <a:latin typeface="Times New Roman"/>
                <a:ea typeface="Times New Roman"/>
                <a:cs typeface="Times New Roman"/>
                <a:sym typeface="Times New Roman"/>
              </a:rPr>
              <a:t>Machine Learning Research Project</a:t>
            </a:r>
            <a:endParaRPr sz="4200" dirty="0">
              <a:latin typeface="Times New Roman"/>
              <a:ea typeface="Times New Roman"/>
              <a:cs typeface="Times New Roman"/>
              <a:sym typeface="Times New Roman"/>
            </a:endParaRPr>
          </a:p>
          <a:p>
            <a:pPr>
              <a:lnSpc>
                <a:spcPct val="90000"/>
              </a:lnSpc>
              <a:spcBef>
                <a:spcPts val="1500"/>
              </a:spcBef>
              <a:buClr>
                <a:schemeClr val="dk1"/>
              </a:buClr>
              <a:buSzPts val="2800"/>
            </a:pPr>
            <a:r>
              <a:rPr lang="en-US" sz="4200" dirty="0">
                <a:latin typeface="Times New Roman"/>
                <a:ea typeface="Times New Roman"/>
                <a:cs typeface="Times New Roman"/>
                <a:sym typeface="Times New Roman"/>
              </a:rPr>
              <a:t>(050123707)</a:t>
            </a:r>
            <a:endParaRPr sz="4200" dirty="0">
              <a:latin typeface="Times New Roman"/>
              <a:ea typeface="Times New Roman"/>
              <a:cs typeface="Times New Roman"/>
              <a:sym typeface="Times New Roman"/>
            </a:endParaRPr>
          </a:p>
        </p:txBody>
      </p:sp>
      <p:pic>
        <p:nvPicPr>
          <p:cNvPr id="92" name="Google Shape;92;p14"/>
          <p:cNvPicPr preferRelativeResize="0"/>
          <p:nvPr/>
        </p:nvPicPr>
        <p:blipFill rotWithShape="1">
          <a:blip r:embed="rId3">
            <a:alphaModFix/>
          </a:blip>
          <a:srcRect/>
          <a:stretch/>
        </p:blipFill>
        <p:spPr>
          <a:xfrm>
            <a:off x="7389495" y="433388"/>
            <a:ext cx="3063240" cy="3063240"/>
          </a:xfrm>
          <a:prstGeom prst="rect">
            <a:avLst/>
          </a:prstGeom>
          <a:noFill/>
          <a:ln>
            <a:noFill/>
          </a:ln>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3" name="Freeform 3"/>
          <p:cNvSpPr/>
          <p:nvPr/>
        </p:nvSpPr>
        <p:spPr>
          <a:xfrm>
            <a:off x="-2814318" y="-2366549"/>
            <a:ext cx="6224008" cy="4888675"/>
          </a:xfrm>
          <a:custGeom>
            <a:avLst/>
            <a:gdLst/>
            <a:ahLst/>
            <a:cxnLst/>
            <a:rect l="l" t="t" r="r" b="b"/>
            <a:pathLst>
              <a:path w="6224008" h="4888675">
                <a:moveTo>
                  <a:pt x="0" y="0"/>
                </a:moveTo>
                <a:lnTo>
                  <a:pt x="6224008" y="0"/>
                </a:lnTo>
                <a:lnTo>
                  <a:pt x="6224008" y="4888675"/>
                </a:lnTo>
                <a:lnTo>
                  <a:pt x="0" y="4888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15532978" y="1028700"/>
            <a:ext cx="1726322" cy="2483917"/>
          </a:xfrm>
          <a:custGeom>
            <a:avLst/>
            <a:gdLst/>
            <a:ahLst/>
            <a:cxnLst/>
            <a:rect l="l" t="t" r="r" b="b"/>
            <a:pathLst>
              <a:path w="1726322" h="2483917">
                <a:moveTo>
                  <a:pt x="0" y="0"/>
                </a:moveTo>
                <a:lnTo>
                  <a:pt x="1726322" y="0"/>
                </a:lnTo>
                <a:lnTo>
                  <a:pt x="1726322" y="2483917"/>
                </a:lnTo>
                <a:lnTo>
                  <a:pt x="0" y="2483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AutoShape 5"/>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6" name="TextBox 6"/>
          <p:cNvSpPr txBox="1"/>
          <p:nvPr/>
        </p:nvSpPr>
        <p:spPr>
          <a:xfrm>
            <a:off x="158496" y="1881924"/>
            <a:ext cx="7116739" cy="3659913"/>
          </a:xfrm>
          <a:prstGeom prst="rect">
            <a:avLst/>
          </a:prstGeom>
        </p:spPr>
        <p:txBody>
          <a:bodyPr wrap="square" lIns="0" tIns="0" rIns="0" bIns="0" rtlCol="0" anchor="t">
            <a:spAutoFit/>
          </a:bodyPr>
          <a:lstStyle/>
          <a:p>
            <a:pPr marL="0" lvl="0" indent="0" algn="ctr">
              <a:lnSpc>
                <a:spcPts val="15782"/>
              </a:lnSpc>
              <a:spcBef>
                <a:spcPct val="0"/>
              </a:spcBef>
            </a:pPr>
            <a:r>
              <a:rPr lang="en-US" sz="4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1.3	Problem Statement</a:t>
            </a:r>
          </a:p>
          <a:p>
            <a:pPr marL="0" lvl="0" indent="0" algn="ctr">
              <a:lnSpc>
                <a:spcPts val="15782"/>
              </a:lnSpc>
              <a:spcBef>
                <a:spcPct val="0"/>
              </a:spcBef>
            </a:pPr>
            <a:endPar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
        <p:nvSpPr>
          <p:cNvPr id="7" name="TextBox 7"/>
          <p:cNvSpPr txBox="1"/>
          <p:nvPr/>
        </p:nvSpPr>
        <p:spPr>
          <a:xfrm>
            <a:off x="531186" y="4189223"/>
            <a:ext cx="16105398" cy="2705228"/>
          </a:xfrm>
          <a:prstGeom prst="rect">
            <a:avLst/>
          </a:prstGeom>
        </p:spPr>
        <p:txBody>
          <a:bodyPr wrap="square" lIns="0" tIns="0" rIns="0" bIns="0" rtlCol="0" anchor="t">
            <a:spAutoFit/>
          </a:bodyPr>
          <a:lstStyle/>
          <a:p>
            <a:pPr marL="457200" algn="just">
              <a:lnSpc>
                <a:spcPct val="150000"/>
              </a:lnSpc>
              <a:spcAft>
                <a:spcPts val="600"/>
              </a:spcAft>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As crime rates in India continue to grow, predicting crime patterns has become harder due to increasing population and the complexity of cities. Law enforcement agencies often struggle to plan and use their resources effectively because they lack accurate ways to predict where and when crimes might happen. Existing methods do not use past crime data well enough to forecast future trends. This project aims to solve that by analysing historical data to predict future crime rates and trends, helping authorities better prepare and improve public safety</a:t>
            </a:r>
            <a:endParaRPr lang="en-IN" sz="20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3" name="TextBox 13"/>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4" name="TextBox 14"/>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Tree>
    <p:extLst>
      <p:ext uri="{BB962C8B-B14F-4D97-AF65-F5344CB8AC3E}">
        <p14:creationId xmlns:p14="http://schemas.microsoft.com/office/powerpoint/2010/main" val="2459739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3" name="Freeform 3"/>
          <p:cNvSpPr/>
          <p:nvPr/>
        </p:nvSpPr>
        <p:spPr>
          <a:xfrm>
            <a:off x="-2814318" y="-2366549"/>
            <a:ext cx="6224008" cy="4888675"/>
          </a:xfrm>
          <a:custGeom>
            <a:avLst/>
            <a:gdLst/>
            <a:ahLst/>
            <a:cxnLst/>
            <a:rect l="l" t="t" r="r" b="b"/>
            <a:pathLst>
              <a:path w="6224008" h="4888675">
                <a:moveTo>
                  <a:pt x="0" y="0"/>
                </a:moveTo>
                <a:lnTo>
                  <a:pt x="6224008" y="0"/>
                </a:lnTo>
                <a:lnTo>
                  <a:pt x="6224008" y="4888675"/>
                </a:lnTo>
                <a:lnTo>
                  <a:pt x="0" y="4888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15532978" y="1028700"/>
            <a:ext cx="1726322" cy="2483917"/>
          </a:xfrm>
          <a:custGeom>
            <a:avLst/>
            <a:gdLst/>
            <a:ahLst/>
            <a:cxnLst/>
            <a:rect l="l" t="t" r="r" b="b"/>
            <a:pathLst>
              <a:path w="1726322" h="2483917">
                <a:moveTo>
                  <a:pt x="0" y="0"/>
                </a:moveTo>
                <a:lnTo>
                  <a:pt x="1726322" y="0"/>
                </a:lnTo>
                <a:lnTo>
                  <a:pt x="1726322" y="2483917"/>
                </a:lnTo>
                <a:lnTo>
                  <a:pt x="0" y="2483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AutoShape 5"/>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6" name="TextBox 6"/>
          <p:cNvSpPr txBox="1"/>
          <p:nvPr/>
        </p:nvSpPr>
        <p:spPr>
          <a:xfrm>
            <a:off x="-1066800" y="1769066"/>
            <a:ext cx="7116739" cy="1651927"/>
          </a:xfrm>
          <a:prstGeom prst="rect">
            <a:avLst/>
          </a:prstGeom>
        </p:spPr>
        <p:txBody>
          <a:bodyPr wrap="square" lIns="0" tIns="0" rIns="0" bIns="0" rtlCol="0" anchor="t">
            <a:spAutoFit/>
          </a:bodyPr>
          <a:lstStyle/>
          <a:p>
            <a:pPr marL="0" lvl="0" indent="0" algn="ctr">
              <a:lnSpc>
                <a:spcPts val="15782"/>
              </a:lnSpc>
              <a:spcBef>
                <a:spcPct val="0"/>
              </a:spcBef>
            </a:pPr>
            <a:r>
              <a:rPr lang="en-US" sz="4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1.4	Objective</a:t>
            </a:r>
            <a:endPar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
        <p:nvSpPr>
          <p:cNvPr id="7" name="TextBox 7"/>
          <p:cNvSpPr txBox="1"/>
          <p:nvPr/>
        </p:nvSpPr>
        <p:spPr>
          <a:xfrm>
            <a:off x="531186" y="4189223"/>
            <a:ext cx="16105398" cy="3011402"/>
          </a:xfrm>
          <a:prstGeom prst="rect">
            <a:avLst/>
          </a:prstGeom>
        </p:spPr>
        <p:txBody>
          <a:bodyPr wrap="square" lIns="0" tIns="0" rIns="0" bIns="0" rtlCol="0" anchor="t">
            <a:spAutoFit/>
          </a:bodyPr>
          <a:lstStyle/>
          <a:p>
            <a:pPr marL="800100" indent="-342900" algn="just">
              <a:lnSpc>
                <a:spcPct val="150000"/>
              </a:lnSpc>
              <a:spcAft>
                <a:spcPts val="600"/>
              </a:spcAft>
              <a:buFont typeface="Wingdings" panose="05000000000000000000" pitchFamily="2" charset="2"/>
              <a:buChar char="Ø"/>
            </a:pP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The main goals of this project are to:</a:t>
            </a:r>
          </a:p>
          <a:p>
            <a:pPr marL="800100" indent="-342900" algn="just">
              <a:lnSpc>
                <a:spcPct val="150000"/>
              </a:lnSpc>
              <a:spcAft>
                <a:spcPts val="600"/>
              </a:spcAft>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Study how crime rates have changed over time in India.</a:t>
            </a:r>
          </a:p>
          <a:p>
            <a:pPr marL="800100" indent="-342900" algn="just">
              <a:lnSpc>
                <a:spcPct val="150000"/>
              </a:lnSpc>
              <a:spcAft>
                <a:spcPts val="600"/>
              </a:spcAft>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Find out the key reasons why some areas have higher crime rates.</a:t>
            </a:r>
          </a:p>
          <a:p>
            <a:pPr marL="800100" indent="-342900" algn="just">
              <a:lnSpc>
                <a:spcPct val="150000"/>
              </a:lnSpc>
              <a:spcAft>
                <a:spcPts val="600"/>
              </a:spcAft>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Create a model that can predict future crime rates.</a:t>
            </a:r>
          </a:p>
          <a:p>
            <a:pPr marL="800100" indent="-342900" algn="just">
              <a:lnSpc>
                <a:spcPct val="150000"/>
              </a:lnSpc>
              <a:spcAft>
                <a:spcPts val="600"/>
              </a:spcAft>
              <a:buFont typeface="Wingdings" panose="05000000000000000000" pitchFamily="2" charset="2"/>
              <a:buChar char="q"/>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Understand crime patterns better and offer useful insights to help law enforcement prepare and respond more effectively.</a:t>
            </a:r>
          </a:p>
        </p:txBody>
      </p:sp>
      <p:sp>
        <p:nvSpPr>
          <p:cNvPr id="13" name="TextBox 13"/>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4" name="TextBox 14"/>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Tree>
    <p:extLst>
      <p:ext uri="{BB962C8B-B14F-4D97-AF65-F5344CB8AC3E}">
        <p14:creationId xmlns:p14="http://schemas.microsoft.com/office/powerpoint/2010/main" val="1452742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3" name="Freeform 3"/>
          <p:cNvSpPr/>
          <p:nvPr/>
        </p:nvSpPr>
        <p:spPr>
          <a:xfrm rot="-10800000">
            <a:off x="7723398" y="1263035"/>
            <a:ext cx="10564602" cy="8368240"/>
          </a:xfrm>
          <a:custGeom>
            <a:avLst/>
            <a:gdLst/>
            <a:ahLst/>
            <a:cxnLst/>
            <a:rect l="l" t="t" r="r" b="b"/>
            <a:pathLst>
              <a:path w="18288000" h="17456727">
                <a:moveTo>
                  <a:pt x="0" y="0"/>
                </a:moveTo>
                <a:lnTo>
                  <a:pt x="18288000" y="0"/>
                </a:lnTo>
                <a:lnTo>
                  <a:pt x="18288000" y="17456727"/>
                </a:lnTo>
                <a:lnTo>
                  <a:pt x="0" y="174567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4" name="TextBox 4"/>
          <p:cNvSpPr txBox="1"/>
          <p:nvPr/>
        </p:nvSpPr>
        <p:spPr>
          <a:xfrm>
            <a:off x="506203" y="2476502"/>
            <a:ext cx="17275596" cy="4052391"/>
          </a:xfrm>
          <a:prstGeom prst="rect">
            <a:avLst/>
          </a:prstGeom>
        </p:spPr>
        <p:txBody>
          <a:bodyPr wrap="square" lIns="0" tIns="0" rIns="0" bIns="0" rtlCol="0" anchor="t">
            <a:spAutoFit/>
          </a:bodyPr>
          <a:lstStyle/>
          <a:p>
            <a:pPr marL="0" lvl="0" indent="0" algn="l">
              <a:lnSpc>
                <a:spcPts val="15782"/>
              </a:lnSpc>
              <a:spcBef>
                <a:spcPct val="0"/>
              </a:spcBef>
            </a:pPr>
            <a:r>
              <a:rPr lang="en-US" sz="15782"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ORGANIZATION OF DATA</a:t>
            </a:r>
          </a:p>
        </p:txBody>
      </p:sp>
      <p:sp>
        <p:nvSpPr>
          <p:cNvPr id="5" name="TextBox 5"/>
          <p:cNvSpPr txBox="1"/>
          <p:nvPr/>
        </p:nvSpPr>
        <p:spPr>
          <a:xfrm>
            <a:off x="685800" y="6343487"/>
            <a:ext cx="7889610" cy="403059"/>
          </a:xfrm>
          <a:prstGeom prst="rect">
            <a:avLst/>
          </a:prstGeom>
        </p:spPr>
        <p:txBody>
          <a:bodyPr lIns="0" tIns="0" rIns="0" bIns="0" rtlCol="0" anchor="t">
            <a:spAutoFit/>
          </a:bodyPr>
          <a:lstStyle/>
          <a:p>
            <a:pPr algn="l">
              <a:lnSpc>
                <a:spcPts val="3359"/>
              </a:lnSpc>
              <a:spcBef>
                <a:spcPct val="0"/>
              </a:spcBef>
            </a:pPr>
            <a:r>
              <a:rPr lang="en-US" sz="2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Various graphs and Data Visualization techniques </a:t>
            </a:r>
          </a:p>
        </p:txBody>
      </p:sp>
      <p:sp>
        <p:nvSpPr>
          <p:cNvPr id="6" name="AutoShape 6"/>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7" name="TextBox 7"/>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8" name="TextBox 8"/>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Tree>
    <p:extLst>
      <p:ext uri="{BB962C8B-B14F-4D97-AF65-F5344CB8AC3E}">
        <p14:creationId xmlns:p14="http://schemas.microsoft.com/office/powerpoint/2010/main" val="2160015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5467"/>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p>
        </p:txBody>
      </p:sp>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4" name="Freeform 4"/>
          <p:cNvSpPr/>
          <p:nvPr/>
        </p:nvSpPr>
        <p:spPr>
          <a:xfrm>
            <a:off x="9144000" y="3524263"/>
            <a:ext cx="8637798" cy="4114800"/>
          </a:xfrm>
          <a:custGeom>
            <a:avLst/>
            <a:gdLst/>
            <a:ahLst/>
            <a:cxnLst/>
            <a:rect l="l" t="t" r="r" b="b"/>
            <a:pathLst>
              <a:path w="8637798" h="4114800">
                <a:moveTo>
                  <a:pt x="0" y="0"/>
                </a:moveTo>
                <a:lnTo>
                  <a:pt x="8637798" y="0"/>
                </a:lnTo>
                <a:lnTo>
                  <a:pt x="8637798" y="4114800"/>
                </a:lnTo>
                <a:lnTo>
                  <a:pt x="0" y="4114800"/>
                </a:lnTo>
                <a:lnTo>
                  <a:pt x="0" y="0"/>
                </a:lnTo>
                <a:close/>
              </a:path>
            </a:pathLst>
          </a:custGeom>
          <a:blipFill>
            <a:blip r:embed="rId3"/>
            <a:stretch>
              <a:fillRect t="-20989" b="-18870"/>
            </a:stretch>
          </a:blipFill>
        </p:spPr>
        <p:txBody>
          <a:bodyPr/>
          <a:lstStyle/>
          <a:p>
            <a:endParaRPr lang="en-IN" dirty="0"/>
          </a:p>
        </p:txBody>
      </p:sp>
      <p:sp>
        <p:nvSpPr>
          <p:cNvPr id="5" name="Freeform 5"/>
          <p:cNvSpPr/>
          <p:nvPr/>
        </p:nvSpPr>
        <p:spPr>
          <a:xfrm>
            <a:off x="12852220" y="9188067"/>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TextBox 6"/>
          <p:cNvSpPr txBox="1"/>
          <p:nvPr/>
        </p:nvSpPr>
        <p:spPr>
          <a:xfrm>
            <a:off x="506202" y="445273"/>
            <a:ext cx="7158622" cy="901722"/>
          </a:xfrm>
          <a:prstGeom prst="rect">
            <a:avLst/>
          </a:prstGeom>
        </p:spPr>
        <p:txBody>
          <a:bodyPr lIns="0" tIns="0" rIns="0" bIns="0" rtlCol="0" anchor="t">
            <a:spAutoFit/>
          </a:bodyPr>
          <a:lstStyle/>
          <a:p>
            <a:pPr marL="0" lvl="0" indent="0" algn="l">
              <a:lnSpc>
                <a:spcPts val="8000"/>
              </a:lnSpc>
              <a:spcBef>
                <a:spcPct val="0"/>
              </a:spcBef>
            </a:pPr>
            <a:r>
              <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  2. Organization of data</a:t>
            </a:r>
          </a:p>
        </p:txBody>
      </p:sp>
      <p:sp>
        <p:nvSpPr>
          <p:cNvPr id="7" name="TextBox 7"/>
          <p:cNvSpPr txBox="1"/>
          <p:nvPr/>
        </p:nvSpPr>
        <p:spPr>
          <a:xfrm>
            <a:off x="726673" y="2985654"/>
            <a:ext cx="7158622" cy="538609"/>
          </a:xfrm>
          <a:prstGeom prst="rect">
            <a:avLst/>
          </a:prstGeom>
        </p:spPr>
        <p:txBody>
          <a:bodyPr lIns="0" tIns="0" rIns="0" bIns="0" rtlCol="0" anchor="t">
            <a:spAutoFit/>
          </a:bodyPr>
          <a:lstStyle/>
          <a:p>
            <a:pPr marL="0" lvl="0" indent="0" algn="l">
              <a:lnSpc>
                <a:spcPts val="4160"/>
              </a:lnSpc>
              <a:spcBef>
                <a:spcPct val="0"/>
              </a:spcBef>
            </a:pPr>
            <a:r>
              <a:rPr lang="en-US" sz="4400" b="1" dirty="0">
                <a:latin typeface="Times New Roman" panose="02020603050405020304" pitchFamily="18" charset="0"/>
                <a:ea typeface="Montaser Arabic Bold"/>
                <a:cs typeface="Times New Roman" panose="02020603050405020304" pitchFamily="18" charset="0"/>
                <a:sym typeface="Montaser Arabic Bold"/>
              </a:rPr>
              <a:t>2.1 </a:t>
            </a:r>
            <a:r>
              <a:rPr lang="en-US" sz="4400" b="1" u="none" strike="noStrike" dirty="0">
                <a:latin typeface="Times New Roman" panose="02020603050405020304" pitchFamily="18" charset="0"/>
                <a:ea typeface="Montaser Arabic Bold"/>
                <a:cs typeface="Times New Roman" panose="02020603050405020304" pitchFamily="18" charset="0"/>
                <a:sym typeface="Montaser Arabic Bold"/>
              </a:rPr>
              <a:t>Data Source</a:t>
            </a:r>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2" name="TextBox 12"/>
          <p:cNvSpPr txBox="1"/>
          <p:nvPr/>
        </p:nvSpPr>
        <p:spPr>
          <a:xfrm>
            <a:off x="726672" y="3926648"/>
            <a:ext cx="7470183" cy="4365619"/>
          </a:xfrm>
          <a:prstGeom prst="rect">
            <a:avLst/>
          </a:prstGeom>
        </p:spPr>
        <p:txBody>
          <a:bodyPr wrap="square" lIns="0" tIns="0" rIns="0" bIns="0" rtlCol="0" anchor="t">
            <a:spAutoFit/>
          </a:bodyPr>
          <a:lstStyle/>
          <a:p>
            <a:pPr marL="0" lvl="1" indent="0" algn="just">
              <a:lnSpc>
                <a:spcPct val="150000"/>
              </a:lnSpc>
              <a:spcBef>
                <a:spcPct val="0"/>
              </a:spcBef>
            </a:pPr>
            <a:r>
              <a:rPr lang="en-US" sz="2400" u="none"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The dataset used for this project was collected from public crime records reported across various cities in India. The dataset includes details from 2020 onwards, encompassing multiple types of crimes, cities, and law enforcement responses. Sources include official government crime data portals, police departments, and public records.</a:t>
            </a:r>
          </a:p>
          <a:p>
            <a:pPr marL="0" lvl="1" indent="0" algn="just">
              <a:lnSpc>
                <a:spcPct val="150000"/>
              </a:lnSpc>
              <a:spcBef>
                <a:spcPct val="0"/>
              </a:spcBef>
            </a:pPr>
            <a:r>
              <a:rPr lang="en-US" sz="2400" u="none"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hlinkClick r:id="rId6"/>
              </a:rPr>
              <a:t>https://www.kaggle.com/datasets/sudhanvahg/indian-crimes-dataset</a:t>
            </a:r>
            <a:endParaRPr lang="en-US" sz="2400" u="none"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endParaRPr>
          </a:p>
        </p:txBody>
      </p:sp>
    </p:spTree>
    <p:extLst>
      <p:ext uri="{BB962C8B-B14F-4D97-AF65-F5344CB8AC3E}">
        <p14:creationId xmlns:p14="http://schemas.microsoft.com/office/powerpoint/2010/main" val="444106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526000" y="-346917"/>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7" name="TextBox 7"/>
          <p:cNvSpPr txBox="1"/>
          <p:nvPr/>
        </p:nvSpPr>
        <p:spPr>
          <a:xfrm>
            <a:off x="1028700" y="1392349"/>
            <a:ext cx="7158622" cy="538609"/>
          </a:xfrm>
          <a:prstGeom prst="rect">
            <a:avLst/>
          </a:prstGeom>
        </p:spPr>
        <p:txBody>
          <a:bodyPr lIns="0" tIns="0" rIns="0" bIns="0" rtlCol="0" anchor="t">
            <a:spAutoFit/>
          </a:bodyPr>
          <a:lstStyle/>
          <a:p>
            <a:pPr marL="0" lvl="0" indent="0" algn="l">
              <a:lnSpc>
                <a:spcPts val="4160"/>
              </a:lnSpc>
              <a:spcBef>
                <a:spcPct val="0"/>
              </a:spcBef>
            </a:pPr>
            <a:r>
              <a:rPr lang="en-US" sz="4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2.2 Data Category</a:t>
            </a:r>
            <a:endPar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2" name="TextBox 12"/>
          <p:cNvSpPr txBox="1"/>
          <p:nvPr/>
        </p:nvSpPr>
        <p:spPr>
          <a:xfrm>
            <a:off x="1028700" y="3016803"/>
            <a:ext cx="14577191" cy="4673395"/>
          </a:xfrm>
          <a:prstGeom prst="rect">
            <a:avLst/>
          </a:prstGeom>
        </p:spPr>
        <p:txBody>
          <a:bodyPr wrap="square" lIns="0" tIns="0" rIns="0" bIns="0" rtlCol="0" anchor="t">
            <a:spAutoFit/>
          </a:bodyPr>
          <a:lstStyle/>
          <a:p>
            <a:pPr marL="342900" lvl="0" indent="-342900">
              <a:lnSpc>
                <a:spcPct val="150000"/>
              </a:lnSpc>
              <a:spcAft>
                <a:spcPts val="600"/>
              </a:spcAft>
              <a:buFont typeface="Wingdings" panose="05000000000000000000" pitchFamily="2" charset="2"/>
              <a:buChar char=""/>
            </a:pPr>
            <a:r>
              <a:rPr lang="en-IN" sz="2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The Dataset is divided into several important categories that help in analysing crimes:</a:t>
            </a:r>
            <a:endParaRPr lang="en-IN" sz="24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endParaRPr>
          </a:p>
          <a:p>
            <a:pPr marL="457200" lvl="0" indent="-457200">
              <a:lnSpc>
                <a:spcPct val="150000"/>
              </a:lnSpc>
              <a:spcAft>
                <a:spcPts val="600"/>
              </a:spcAft>
              <a:buSzPts val="1000"/>
              <a:buFont typeface="Wingdings" panose="05000000000000000000" pitchFamily="2" charset="2"/>
              <a:buChar char="q"/>
              <a:tabLst>
                <a:tab pos="318770" algn="l"/>
              </a:tabLst>
            </a:pPr>
            <a:r>
              <a:rPr lang="en-IN" sz="2400" b="1" u="sng" kern="0" dirty="0">
                <a:effectLst/>
                <a:latin typeface="Times New Roman" panose="02020603050405020304" pitchFamily="18" charset="0"/>
                <a:ea typeface="Times New Roman" panose="02020603050405020304" pitchFamily="18" charset="0"/>
                <a:cs typeface="Times New Roman" panose="02020603050405020304" pitchFamily="18" charset="0"/>
              </a:rPr>
              <a:t>Crime Typ</a:t>
            </a:r>
            <a:r>
              <a:rPr lang="en-IN" sz="2400" b="1" u="sng" kern="0" dirty="0">
                <a:latin typeface="Times New Roman" panose="02020603050405020304" pitchFamily="18" charset="0"/>
                <a:ea typeface="Times New Roman" panose="02020603050405020304" pitchFamily="18" charset="0"/>
                <a:cs typeface="Times New Roman" panose="02020603050405020304" pitchFamily="18" charset="0"/>
              </a:rPr>
              <a:t>e</a:t>
            </a:r>
            <a:r>
              <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rPr>
              <a:t>: Groups crimes into different categories like identity theft, homicide, kidnapping, burglary, and vandalism.</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0" indent="-457200">
              <a:lnSpc>
                <a:spcPct val="150000"/>
              </a:lnSpc>
              <a:spcAft>
                <a:spcPts val="600"/>
              </a:spcAft>
              <a:buSzPts val="1000"/>
              <a:buFont typeface="Wingdings" panose="05000000000000000000" pitchFamily="2" charset="2"/>
              <a:buChar char="q"/>
              <a:tabLst>
                <a:tab pos="318770" algn="l"/>
              </a:tabLst>
            </a:pPr>
            <a:r>
              <a:rPr lang="en-IN" sz="2400" b="1" u="sng" kern="0" dirty="0">
                <a:effectLst/>
                <a:latin typeface="Times New Roman" panose="02020603050405020304" pitchFamily="18" charset="0"/>
                <a:ea typeface="Times New Roman" panose="02020603050405020304" pitchFamily="18" charset="0"/>
                <a:cs typeface="Times New Roman" panose="02020603050405020304" pitchFamily="18" charset="0"/>
              </a:rPr>
              <a:t>Geographic Data</a:t>
            </a:r>
            <a:r>
              <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rPr>
              <a:t>: Shows city-based data to highlight where crimes happen in different areas.</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0" indent="-457200">
              <a:lnSpc>
                <a:spcPct val="150000"/>
              </a:lnSpc>
              <a:spcAft>
                <a:spcPts val="600"/>
              </a:spcAft>
              <a:buSzPts val="1000"/>
              <a:buFont typeface="Wingdings" panose="05000000000000000000" pitchFamily="2" charset="2"/>
              <a:buChar char="q"/>
              <a:tabLst>
                <a:tab pos="318770" algn="l"/>
              </a:tabLst>
            </a:pPr>
            <a:r>
              <a:rPr lang="en-IN" sz="2400" b="1" u="sng" kern="0" dirty="0">
                <a:effectLst/>
                <a:latin typeface="Times New Roman" panose="02020603050405020304" pitchFamily="18" charset="0"/>
                <a:ea typeface="Times New Roman" panose="02020603050405020304" pitchFamily="18" charset="0"/>
                <a:cs typeface="Times New Roman" panose="02020603050405020304" pitchFamily="18" charset="0"/>
              </a:rPr>
              <a:t>Victim Information</a:t>
            </a:r>
            <a:r>
              <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rPr>
              <a:t>: Includes details about victims' age and gender to understand which groups are more vulnerable.</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57200" lvl="0" indent="-457200">
              <a:lnSpc>
                <a:spcPct val="150000"/>
              </a:lnSpc>
              <a:spcAft>
                <a:spcPts val="600"/>
              </a:spcAft>
              <a:buSzPts val="1000"/>
              <a:buFont typeface="Wingdings" panose="05000000000000000000" pitchFamily="2" charset="2"/>
              <a:buChar char="q"/>
              <a:tabLst>
                <a:tab pos="318770" algn="l"/>
              </a:tabLst>
            </a:pPr>
            <a:r>
              <a:rPr lang="en-IN" sz="2400" b="1" u="sng" kern="0" dirty="0">
                <a:effectLst/>
                <a:latin typeface="Times New Roman" panose="02020603050405020304" pitchFamily="18" charset="0"/>
                <a:ea typeface="Times New Roman" panose="02020603050405020304" pitchFamily="18" charset="0"/>
                <a:cs typeface="Times New Roman" panose="02020603050405020304" pitchFamily="18" charset="0"/>
              </a:rPr>
              <a:t>Weapon Involvement</a:t>
            </a:r>
            <a:r>
              <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Lists the types of weapons used in crimes, which helps determine the seriousness of the offenses.</a:t>
            </a:r>
          </a:p>
        </p:txBody>
      </p:sp>
    </p:spTree>
    <p:extLst>
      <p:ext uri="{BB962C8B-B14F-4D97-AF65-F5344CB8AC3E}">
        <p14:creationId xmlns:p14="http://schemas.microsoft.com/office/powerpoint/2010/main" val="414117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80090" y="-37847"/>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914400" y="1139562"/>
            <a:ext cx="9232490" cy="630942"/>
          </a:xfrm>
          <a:prstGeom prst="rect">
            <a:avLst/>
          </a:prstGeom>
          <a:noFill/>
        </p:spPr>
        <p:txBody>
          <a:bodyPr wrap="square">
            <a:spAutoFit/>
          </a:bodyPr>
          <a:lstStyle/>
          <a:p>
            <a:pPr marL="0" lvl="0" indent="0" algn="ctr">
              <a:lnSpc>
                <a:spcPts val="4160"/>
              </a:lnSpc>
              <a:spcBef>
                <a:spcPct val="0"/>
              </a:spcBef>
            </a:pPr>
            <a:r>
              <a:rPr lang="en-US" sz="4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2.3	Data Description</a:t>
            </a:r>
            <a:endPar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graphicFrame>
        <p:nvGraphicFramePr>
          <p:cNvPr id="20" name="Table 19">
            <a:extLst>
              <a:ext uri="{FF2B5EF4-FFF2-40B4-BE49-F238E27FC236}">
                <a16:creationId xmlns:a16="http://schemas.microsoft.com/office/drawing/2014/main" id="{B6C4FE92-7940-269D-A4F1-8954324D7C48}"/>
              </a:ext>
            </a:extLst>
          </p:cNvPr>
          <p:cNvGraphicFramePr>
            <a:graphicFrameLocks noGrp="1"/>
          </p:cNvGraphicFramePr>
          <p:nvPr>
            <p:extLst>
              <p:ext uri="{D42A27DB-BD31-4B8C-83A1-F6EECF244321}">
                <p14:modId xmlns:p14="http://schemas.microsoft.com/office/powerpoint/2010/main" val="2901514234"/>
              </p:ext>
            </p:extLst>
          </p:nvPr>
        </p:nvGraphicFramePr>
        <p:xfrm>
          <a:off x="2362200" y="2107216"/>
          <a:ext cx="13563599" cy="7042265"/>
        </p:xfrm>
        <a:graphic>
          <a:graphicData uri="http://schemas.openxmlformats.org/drawingml/2006/table">
            <a:tbl>
              <a:tblPr firstRow="1" firstCol="1" bandRow="1">
                <a:tableStyleId>{5C22544A-7EE6-4342-B048-85BDC9FD1C3A}</a:tableStyleId>
              </a:tblPr>
              <a:tblGrid>
                <a:gridCol w="3110151">
                  <a:extLst>
                    <a:ext uri="{9D8B030D-6E8A-4147-A177-3AD203B41FA5}">
                      <a16:colId xmlns:a16="http://schemas.microsoft.com/office/drawing/2014/main" val="332865659"/>
                    </a:ext>
                  </a:extLst>
                </a:gridCol>
                <a:gridCol w="10453448">
                  <a:extLst>
                    <a:ext uri="{9D8B030D-6E8A-4147-A177-3AD203B41FA5}">
                      <a16:colId xmlns:a16="http://schemas.microsoft.com/office/drawing/2014/main" val="4065733157"/>
                    </a:ext>
                  </a:extLst>
                </a:gridCol>
              </a:tblGrid>
              <a:tr h="579470">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Columns Name</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Description</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1562658481"/>
                  </a:ext>
                </a:extLst>
              </a:tr>
              <a:tr h="579470">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Date Reported</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The date when the crime was initially reported to the authorities.</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2858412781"/>
                  </a:ext>
                </a:extLst>
              </a:tr>
              <a:tr h="579470">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City</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The city where the crime occurred.</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2024656901"/>
                  </a:ext>
                </a:extLst>
              </a:tr>
              <a:tr h="579470">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Crime Code</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A unique identifier or code assigned to categorize the type of crime.</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1510669340"/>
                  </a:ext>
                </a:extLst>
              </a:tr>
              <a:tr h="579470">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Crime Description</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A detailed description of the crime that was committed.</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826222917"/>
                  </a:ext>
                </a:extLst>
              </a:tr>
              <a:tr h="579470">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Victim Age</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The age of the victim at the time of the crime.</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711695583"/>
                  </a:ext>
                </a:extLst>
              </a:tr>
              <a:tr h="579470">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Victim Gender</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The gender of the victim (e.g., Male, Female, Other).</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3883632246"/>
                  </a:ext>
                </a:extLst>
              </a:tr>
              <a:tr h="579470">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Weapon Used</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The type of weapon (if any) that was used to commit the crime.</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1353218267"/>
                  </a:ext>
                </a:extLst>
              </a:tr>
              <a:tr h="668095">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Crime Domain</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The specific domain or category under which the crime falls (e.g., violent, cyber).</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308121862"/>
                  </a:ext>
                </a:extLst>
              </a:tr>
              <a:tr h="579470">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Police Deployed</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The number of police officers deployed in response to the crime.</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3518197021"/>
                  </a:ext>
                </a:extLst>
              </a:tr>
              <a:tr h="579470">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Case Closed</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Indicates whether the case is closed (Yes/No).</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2129517980"/>
                  </a:ext>
                </a:extLst>
              </a:tr>
              <a:tr h="579470">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Date Case Closed</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tc>
                  <a:txBody>
                    <a:bodyPr/>
                    <a:lstStyle/>
                    <a:p>
                      <a:pPr algn="just">
                        <a:lnSpc>
                          <a:spcPct val="150000"/>
                        </a:lnSpc>
                        <a:spcAft>
                          <a:spcPts val="600"/>
                        </a:spcAft>
                      </a:pPr>
                      <a:r>
                        <a:rPr lang="en-IN" sz="2400" kern="100" dirty="0">
                          <a:effectLst/>
                          <a:latin typeface="Times New Roman" panose="02020603050405020304" pitchFamily="18" charset="0"/>
                          <a:cs typeface="Times New Roman" panose="02020603050405020304" pitchFamily="18" charset="0"/>
                        </a:rPr>
                        <a:t>The date when the case was officially closed.</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59902" marR="59902" marT="0" marB="0"/>
                </a:tc>
                <a:extLst>
                  <a:ext uri="{0D108BD9-81ED-4DB2-BD59-A6C34878D82A}">
                    <a16:rowId xmlns:a16="http://schemas.microsoft.com/office/drawing/2014/main" val="2842742119"/>
                  </a:ext>
                </a:extLst>
              </a:tr>
            </a:tbl>
          </a:graphicData>
        </a:graphic>
      </p:graphicFrame>
    </p:spTree>
    <p:extLst>
      <p:ext uri="{BB962C8B-B14F-4D97-AF65-F5344CB8AC3E}">
        <p14:creationId xmlns:p14="http://schemas.microsoft.com/office/powerpoint/2010/main" val="520219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1460090" y="952500"/>
            <a:ext cx="9232490" cy="630942"/>
          </a:xfrm>
          <a:prstGeom prst="rect">
            <a:avLst/>
          </a:prstGeom>
          <a:noFill/>
        </p:spPr>
        <p:txBody>
          <a:bodyPr wrap="square">
            <a:spAutoFit/>
          </a:bodyPr>
          <a:lstStyle/>
          <a:p>
            <a:pPr marL="0" lvl="0" indent="0" algn="ctr">
              <a:lnSpc>
                <a:spcPts val="4160"/>
              </a:lnSpc>
              <a:spcBef>
                <a:spcPct val="0"/>
              </a:spcBef>
            </a:pPr>
            <a:r>
              <a:rPr lang="en-US" sz="4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2.4	Data Volume</a:t>
            </a:r>
            <a:endPar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pic>
        <p:nvPicPr>
          <p:cNvPr id="4" name="Picture 3" descr="Screenshot 2024-09-25 214202">
            <a:extLst>
              <a:ext uri="{FF2B5EF4-FFF2-40B4-BE49-F238E27FC236}">
                <a16:creationId xmlns:a16="http://schemas.microsoft.com/office/drawing/2014/main" id="{DE480986-3D74-D5D2-B21D-A87F3BC564B8}"/>
              </a:ext>
            </a:extLst>
          </p:cNvPr>
          <p:cNvPicPr>
            <a:picLocks noChangeAspect="1"/>
          </p:cNvPicPr>
          <p:nvPr/>
        </p:nvPicPr>
        <p:blipFill>
          <a:blip r:embed="rId4"/>
          <a:stretch>
            <a:fillRect/>
          </a:stretch>
        </p:blipFill>
        <p:spPr>
          <a:xfrm>
            <a:off x="1905000" y="2102782"/>
            <a:ext cx="11734800" cy="5193690"/>
          </a:xfrm>
          <a:prstGeom prst="rect">
            <a:avLst/>
          </a:prstGeom>
        </p:spPr>
      </p:pic>
      <p:sp>
        <p:nvSpPr>
          <p:cNvPr id="8" name="TextBox 7">
            <a:extLst>
              <a:ext uri="{FF2B5EF4-FFF2-40B4-BE49-F238E27FC236}">
                <a16:creationId xmlns:a16="http://schemas.microsoft.com/office/drawing/2014/main" id="{9400CEC3-F701-B6D2-FD08-0DB98A07D577}"/>
              </a:ext>
            </a:extLst>
          </p:cNvPr>
          <p:cNvSpPr txBox="1"/>
          <p:nvPr/>
        </p:nvSpPr>
        <p:spPr>
          <a:xfrm>
            <a:off x="1219200" y="8172477"/>
            <a:ext cx="11224821" cy="954107"/>
          </a:xfrm>
          <a:prstGeom prst="rect">
            <a:avLst/>
          </a:prstGeom>
          <a:noFill/>
        </p:spPr>
        <p:txBody>
          <a:bodyPr wrap="square">
            <a:spAutoFit/>
          </a:bodyPr>
          <a:lstStyle/>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The code checks the size of the dataset, which has 40,160 rows and 14 columns.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031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806245" y="1052034"/>
            <a:ext cx="9232490" cy="630942"/>
          </a:xfrm>
          <a:prstGeom prst="rect">
            <a:avLst/>
          </a:prstGeom>
          <a:noFill/>
        </p:spPr>
        <p:txBody>
          <a:bodyPr wrap="square">
            <a:spAutoFit/>
          </a:bodyPr>
          <a:lstStyle/>
          <a:p>
            <a:pPr marL="0" lvl="0" indent="0" algn="ctr">
              <a:lnSpc>
                <a:spcPts val="4160"/>
              </a:lnSpc>
              <a:spcBef>
                <a:spcPct val="0"/>
              </a:spcBef>
            </a:pPr>
            <a:r>
              <a:rPr lang="en-US" sz="4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	2.5	Tools and Technique</a:t>
            </a:r>
            <a:endPar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graphicFrame>
        <p:nvGraphicFramePr>
          <p:cNvPr id="2" name="Diagram 1">
            <a:extLst>
              <a:ext uri="{FF2B5EF4-FFF2-40B4-BE49-F238E27FC236}">
                <a16:creationId xmlns:a16="http://schemas.microsoft.com/office/drawing/2014/main" id="{0A37E4A1-8DA7-D6AA-9E1B-EA36C7FD0598}"/>
              </a:ext>
            </a:extLst>
          </p:cNvPr>
          <p:cNvGraphicFramePr/>
          <p:nvPr>
            <p:extLst>
              <p:ext uri="{D42A27DB-BD31-4B8C-83A1-F6EECF244321}">
                <p14:modId xmlns:p14="http://schemas.microsoft.com/office/powerpoint/2010/main" val="1180920866"/>
              </p:ext>
            </p:extLst>
          </p:nvPr>
        </p:nvGraphicFramePr>
        <p:xfrm>
          <a:off x="3695700" y="2300984"/>
          <a:ext cx="10896600" cy="6629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7075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p>
        </p:txBody>
      </p:sp>
      <p:sp>
        <p:nvSpPr>
          <p:cNvPr id="3" name="Freeform 3"/>
          <p:cNvSpPr/>
          <p:nvPr/>
        </p:nvSpPr>
        <p:spPr>
          <a:xfrm>
            <a:off x="3853102" y="-4927478"/>
            <a:ext cx="19010638" cy="18654188"/>
          </a:xfrm>
          <a:custGeom>
            <a:avLst/>
            <a:gdLst/>
            <a:ahLst/>
            <a:cxnLst/>
            <a:rect l="l" t="t" r="r" b="b"/>
            <a:pathLst>
              <a:path w="19010638" h="18654188">
                <a:moveTo>
                  <a:pt x="0" y="0"/>
                </a:moveTo>
                <a:lnTo>
                  <a:pt x="19010637" y="0"/>
                </a:lnTo>
                <a:lnTo>
                  <a:pt x="19010637" y="18654188"/>
                </a:lnTo>
                <a:lnTo>
                  <a:pt x="0" y="186541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AutoShape 4"/>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TextBox 5"/>
          <p:cNvSpPr txBox="1"/>
          <p:nvPr/>
        </p:nvSpPr>
        <p:spPr>
          <a:xfrm>
            <a:off x="538286" y="2618461"/>
            <a:ext cx="17275596" cy="4052391"/>
          </a:xfrm>
          <a:prstGeom prst="rect">
            <a:avLst/>
          </a:prstGeom>
        </p:spPr>
        <p:txBody>
          <a:bodyPr lIns="0" tIns="0" rIns="0" bIns="0" rtlCol="0" anchor="t">
            <a:spAutoFit/>
          </a:bodyPr>
          <a:lstStyle/>
          <a:p>
            <a:pPr marL="0" lvl="0" indent="0" algn="l">
              <a:lnSpc>
                <a:spcPts val="15782"/>
              </a:lnSpc>
              <a:spcBef>
                <a:spcPct val="0"/>
              </a:spcBef>
            </a:pPr>
            <a:r>
              <a:rPr lang="en-US" sz="15782"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DATA VISUALIZATION</a:t>
            </a:r>
          </a:p>
        </p:txBody>
      </p:sp>
      <p:sp>
        <p:nvSpPr>
          <p:cNvPr id="7" name="TextBox 7"/>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8" name="TextBox 8"/>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914400" y="339316"/>
            <a:ext cx="10839824" cy="630942"/>
          </a:xfrm>
          <a:prstGeom prst="rect">
            <a:avLst/>
          </a:prstGeom>
          <a:noFill/>
        </p:spPr>
        <p:txBody>
          <a:bodyPr wrap="square">
            <a:spAutoFit/>
          </a:bodyPr>
          <a:lstStyle/>
          <a:p>
            <a:pPr marL="0" lvl="0" indent="0" algn="ctr">
              <a:lnSpc>
                <a:spcPts val="4160"/>
              </a:lnSpc>
              <a:spcBef>
                <a:spcPct val="0"/>
              </a:spcBef>
            </a:pPr>
            <a:r>
              <a:rPr lang="en-US" sz="4400" b="1" dirty="0">
                <a:solidFill>
                  <a:srgbClr val="000000"/>
                </a:solidFill>
                <a:latin typeface="Times New Roman" panose="02020603050405020304" pitchFamily="18" charset="0"/>
                <a:ea typeface="Microsoft YaHei UI Light" panose="020B0502040204020203" pitchFamily="34" charset="-122"/>
                <a:cs typeface="Times New Roman" panose="02020603050405020304" pitchFamily="18" charset="0"/>
                <a:sym typeface="Montaser Arabic Bold"/>
              </a:rPr>
              <a:t>	3. Data Visualization</a:t>
            </a:r>
            <a:r>
              <a:rPr lang="en-US" sz="3200" b="1" dirty="0">
                <a:solidFill>
                  <a:srgbClr val="000000"/>
                </a:solidFill>
                <a:latin typeface="Times New Roman" panose="02020603050405020304" pitchFamily="18" charset="0"/>
                <a:ea typeface="Microsoft YaHei UI Light" panose="020B0502040204020203" pitchFamily="34" charset="-122"/>
                <a:cs typeface="Times New Roman" panose="02020603050405020304" pitchFamily="18" charset="0"/>
                <a:sym typeface="Montaser Arabic Bold"/>
              </a:rPr>
              <a:t>(Original Data)</a:t>
            </a:r>
            <a:endParaRPr lang="en-US" sz="3200" b="1" u="none" strike="noStrike" dirty="0">
              <a:solidFill>
                <a:srgbClr val="000000"/>
              </a:solidFill>
              <a:latin typeface="Times New Roman" panose="02020603050405020304" pitchFamily="18" charset="0"/>
              <a:ea typeface="Microsoft YaHei UI Light" panose="020B0502040204020203" pitchFamily="34" charset="-122"/>
              <a:cs typeface="Times New Roman" panose="02020603050405020304" pitchFamily="18" charset="0"/>
              <a:sym typeface="Montaser Arabic Bold"/>
            </a:endParaRPr>
          </a:p>
        </p:txBody>
      </p:sp>
      <p:pic>
        <p:nvPicPr>
          <p:cNvPr id="4" name="Picture 3">
            <a:extLst>
              <a:ext uri="{FF2B5EF4-FFF2-40B4-BE49-F238E27FC236}">
                <a16:creationId xmlns:a16="http://schemas.microsoft.com/office/drawing/2014/main" id="{4BB574CC-D50B-6BCD-6739-3454D71380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973" y="3195538"/>
            <a:ext cx="14658053" cy="6120752"/>
          </a:xfrm>
          <a:prstGeom prst="rect">
            <a:avLst/>
          </a:prstGeom>
        </p:spPr>
      </p:pic>
      <p:sp>
        <p:nvSpPr>
          <p:cNvPr id="9" name="TextBox 8">
            <a:extLst>
              <a:ext uri="{FF2B5EF4-FFF2-40B4-BE49-F238E27FC236}">
                <a16:creationId xmlns:a16="http://schemas.microsoft.com/office/drawing/2014/main" id="{658B65EB-9D1F-8C60-B8C8-BA40251F25D2}"/>
              </a:ext>
            </a:extLst>
          </p:cNvPr>
          <p:cNvSpPr txBox="1"/>
          <p:nvPr/>
        </p:nvSpPr>
        <p:spPr>
          <a:xfrm>
            <a:off x="1069627" y="770361"/>
            <a:ext cx="9254612" cy="986360"/>
          </a:xfrm>
          <a:prstGeom prst="rect">
            <a:avLst/>
          </a:prstGeom>
          <a:noFill/>
        </p:spPr>
        <p:txBody>
          <a:bodyPr wrap="square">
            <a:spAutoFit/>
          </a:bodyPr>
          <a:lstStyle/>
          <a:p>
            <a:pPr lvl="0" algn="just">
              <a:lnSpc>
                <a:spcPct val="150000"/>
              </a:lnSpc>
              <a:spcAft>
                <a:spcPts val="600"/>
              </a:spcAft>
              <a:tabLst>
                <a:tab pos="266700" algn="l"/>
              </a:tabLst>
            </a:pPr>
            <a:r>
              <a:rPr lang="en-IN" sz="4400" b="1" kern="100" dirty="0">
                <a:latin typeface="Times New Roman" panose="02020603050405020304" pitchFamily="18" charset="0"/>
                <a:ea typeface="Tahoma" panose="020B0604030504040204" pitchFamily="34" charset="0"/>
                <a:cs typeface="Times New Roman" panose="02020603050405020304" pitchFamily="18" charset="0"/>
              </a:rPr>
              <a:t>3.1  </a:t>
            </a:r>
            <a:r>
              <a:rPr lang="en-IN" sz="4400" b="1" kern="100" dirty="0">
                <a:effectLst/>
                <a:latin typeface="Times New Roman" panose="02020603050405020304" pitchFamily="18" charset="0"/>
                <a:ea typeface="Tahoma" panose="020B0604030504040204" pitchFamily="34" charset="0"/>
                <a:cs typeface="Times New Roman" panose="02020603050405020304" pitchFamily="18" charset="0"/>
              </a:rPr>
              <a:t>Distributed Graph:</a:t>
            </a:r>
            <a:endParaRPr lang="en-IN" sz="4400" kern="100"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59461B2-C0AD-8CCA-D4E6-25FB3E61AEF1}"/>
              </a:ext>
            </a:extLst>
          </p:cNvPr>
          <p:cNvSpPr txBox="1"/>
          <p:nvPr/>
        </p:nvSpPr>
        <p:spPr>
          <a:xfrm>
            <a:off x="1069627" y="2187766"/>
            <a:ext cx="9706706" cy="530594"/>
          </a:xfrm>
          <a:prstGeom prst="rect">
            <a:avLst/>
          </a:prstGeom>
          <a:noFill/>
        </p:spPr>
        <p:txBody>
          <a:bodyPr wrap="square">
            <a:spAutoFit/>
          </a:bodyPr>
          <a:lstStyle/>
          <a:p>
            <a:pPr marL="457200" indent="-457200">
              <a:lnSpc>
                <a:spcPct val="107000"/>
              </a:lnSpc>
              <a:spcAft>
                <a:spcPts val="800"/>
              </a:spcAft>
              <a:buFont typeface="Wingdings" panose="05000000000000000000" pitchFamily="2" charset="2"/>
              <a:buChar char="§"/>
            </a:pPr>
            <a:r>
              <a:rPr lang="en-US" sz="2800" b="1" dirty="0">
                <a:effectLst/>
                <a:latin typeface="Times New Roman" panose="02020603050405020304" pitchFamily="18" charset="0"/>
                <a:ea typeface="Calibri" panose="020F0502020204030204" pitchFamily="34" charset="0"/>
              </a:rPr>
              <a:t>Crime Incidents Based on Victim Age:</a:t>
            </a:r>
            <a:endParaRPr lang="en-IN"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186740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286000" y="1493520"/>
            <a:ext cx="13716000" cy="1950720"/>
          </a:xfrm>
          <a:prstGeom prst="rect">
            <a:avLst/>
          </a:prstGeom>
          <a:noFill/>
          <a:ln>
            <a:noFill/>
          </a:ln>
        </p:spPr>
        <p:txBody>
          <a:bodyPr spcFirstLastPara="1" vert="horz" wrap="square" lIns="137138" tIns="68550" rIns="137138" bIns="68550" rtlCol="0" anchor="b" anchorCtr="0">
            <a:normAutofit/>
          </a:bodyPr>
          <a:lstStyle/>
          <a:p>
            <a:pPr>
              <a:lnSpc>
                <a:spcPct val="90000"/>
              </a:lnSpc>
              <a:spcBef>
                <a:spcPts val="0"/>
              </a:spcBef>
              <a:buClr>
                <a:schemeClr val="dk1"/>
              </a:buClr>
              <a:buSzPts val="2800"/>
            </a:pPr>
            <a:r>
              <a:rPr lang="en-US" sz="4200" b="1" dirty="0">
                <a:latin typeface="Times New Roman"/>
                <a:ea typeface="Times New Roman"/>
                <a:cs typeface="Times New Roman"/>
                <a:sym typeface="Times New Roman"/>
              </a:rPr>
              <a:t>Group No: </a:t>
            </a:r>
            <a:r>
              <a:rPr lang="en-US" sz="3600" dirty="0">
                <a:latin typeface="Times New Roman"/>
                <a:ea typeface="Times New Roman"/>
                <a:cs typeface="Times New Roman"/>
                <a:sym typeface="Times New Roman"/>
              </a:rPr>
              <a:t>IMCA_7_26</a:t>
            </a:r>
            <a:br>
              <a:rPr lang="en-US" sz="4200" dirty="0">
                <a:latin typeface="Times New Roman"/>
                <a:ea typeface="Times New Roman"/>
                <a:cs typeface="Times New Roman"/>
                <a:sym typeface="Times New Roman"/>
              </a:rPr>
            </a:br>
            <a:br>
              <a:rPr lang="en-US" sz="4200" dirty="0">
                <a:latin typeface="Times New Roman"/>
                <a:ea typeface="Times New Roman"/>
                <a:cs typeface="Times New Roman"/>
                <a:sym typeface="Times New Roman"/>
              </a:rPr>
            </a:br>
            <a:r>
              <a:rPr lang="en-US" sz="4200" b="1" dirty="0">
                <a:latin typeface="Times New Roman"/>
                <a:ea typeface="Times New Roman"/>
                <a:cs typeface="Times New Roman"/>
                <a:sym typeface="Times New Roman"/>
              </a:rPr>
              <a:t>Internal Guide: </a:t>
            </a:r>
            <a:r>
              <a:rPr lang="en-US" sz="3600" dirty="0">
                <a:latin typeface="Times New Roman"/>
                <a:ea typeface="Times New Roman"/>
                <a:cs typeface="Times New Roman"/>
                <a:sym typeface="Times New Roman"/>
              </a:rPr>
              <a:t>Prof.Khushali Vala</a:t>
            </a:r>
            <a:endParaRPr sz="3600" dirty="0">
              <a:latin typeface="Times New Roman"/>
              <a:ea typeface="Times New Roman"/>
              <a:cs typeface="Times New Roman"/>
              <a:sym typeface="Times New Roman"/>
            </a:endParaRPr>
          </a:p>
        </p:txBody>
      </p:sp>
      <p:sp>
        <p:nvSpPr>
          <p:cNvPr id="98" name="Google Shape;98;p15"/>
          <p:cNvSpPr txBox="1">
            <a:spLocks noGrp="1"/>
          </p:cNvSpPr>
          <p:nvPr>
            <p:ph type="subTitle" idx="1"/>
          </p:nvPr>
        </p:nvSpPr>
        <p:spPr>
          <a:xfrm>
            <a:off x="2286000" y="4780598"/>
            <a:ext cx="13716000" cy="5134928"/>
          </a:xfrm>
          <a:prstGeom prst="rect">
            <a:avLst/>
          </a:prstGeom>
          <a:noFill/>
          <a:ln>
            <a:noFill/>
          </a:ln>
        </p:spPr>
        <p:txBody>
          <a:bodyPr spcFirstLastPara="1" vert="horz" wrap="square" lIns="137138" tIns="68550" rIns="137138" bIns="68550" rtlCol="0" anchor="t" anchorCtr="0">
            <a:normAutofit fontScale="90000" lnSpcReduction="10000"/>
          </a:bodyPr>
          <a:lstStyle/>
          <a:p>
            <a:pPr>
              <a:lnSpc>
                <a:spcPct val="90000"/>
              </a:lnSpc>
              <a:spcBef>
                <a:spcPts val="0"/>
              </a:spcBef>
              <a:buClr>
                <a:schemeClr val="dk1"/>
              </a:buClr>
              <a:buSzPct val="100000"/>
            </a:pPr>
            <a:r>
              <a:rPr lang="en-US" sz="4665" b="1" dirty="0">
                <a:latin typeface="Times New Roman"/>
                <a:ea typeface="Times New Roman"/>
                <a:cs typeface="Times New Roman"/>
                <a:sym typeface="Times New Roman"/>
              </a:rPr>
              <a:t>Project By:(TNR-28)</a:t>
            </a:r>
            <a:endParaRPr sz="4665" b="1" dirty="0">
              <a:latin typeface="Times New Roman"/>
              <a:ea typeface="Times New Roman"/>
              <a:cs typeface="Times New Roman"/>
              <a:sym typeface="Times New Roman"/>
            </a:endParaRPr>
          </a:p>
          <a:p>
            <a:pPr>
              <a:lnSpc>
                <a:spcPct val="90000"/>
              </a:lnSpc>
              <a:spcBef>
                <a:spcPts val="1500"/>
              </a:spcBef>
              <a:buClr>
                <a:schemeClr val="dk1"/>
              </a:buClr>
              <a:buSzPct val="100000"/>
            </a:pPr>
            <a:endParaRPr sz="4665" b="1" dirty="0">
              <a:latin typeface="Times New Roman"/>
              <a:ea typeface="Times New Roman"/>
              <a:cs typeface="Times New Roman"/>
              <a:sym typeface="Times New Roman"/>
            </a:endParaRPr>
          </a:p>
          <a:p>
            <a:pPr>
              <a:lnSpc>
                <a:spcPct val="90000"/>
              </a:lnSpc>
              <a:spcBef>
                <a:spcPts val="1500"/>
              </a:spcBef>
              <a:buClr>
                <a:schemeClr val="dk1"/>
              </a:buClr>
              <a:buSzPct val="100000"/>
            </a:pPr>
            <a:r>
              <a:rPr lang="en-US" sz="3998" dirty="0">
                <a:latin typeface="Times New Roman"/>
                <a:ea typeface="Times New Roman"/>
                <a:cs typeface="Times New Roman"/>
                <a:sym typeface="Times New Roman"/>
              </a:rPr>
              <a:t>Faizan Memon              </a:t>
            </a:r>
            <a:endParaRPr sz="3998" dirty="0">
              <a:latin typeface="Times New Roman"/>
              <a:ea typeface="Times New Roman"/>
              <a:cs typeface="Times New Roman"/>
              <a:sym typeface="Times New Roman"/>
            </a:endParaRPr>
          </a:p>
          <a:p>
            <a:pPr>
              <a:lnSpc>
                <a:spcPct val="90000"/>
              </a:lnSpc>
              <a:spcBef>
                <a:spcPts val="1500"/>
              </a:spcBef>
              <a:buClr>
                <a:schemeClr val="dk1"/>
              </a:buClr>
              <a:buSzPct val="100000"/>
            </a:pPr>
            <a:r>
              <a:rPr lang="en-US" sz="3998" dirty="0">
                <a:latin typeface="Times New Roman"/>
                <a:ea typeface="Times New Roman"/>
                <a:cs typeface="Times New Roman"/>
                <a:sym typeface="Times New Roman"/>
              </a:rPr>
              <a:t>D-31 (21018501210031)</a:t>
            </a:r>
            <a:endParaRPr sz="3998" dirty="0">
              <a:latin typeface="Times New Roman"/>
              <a:ea typeface="Times New Roman"/>
              <a:cs typeface="Times New Roman"/>
              <a:sym typeface="Times New Roman"/>
            </a:endParaRPr>
          </a:p>
          <a:p>
            <a:pPr>
              <a:lnSpc>
                <a:spcPct val="90000"/>
              </a:lnSpc>
              <a:spcBef>
                <a:spcPts val="1500"/>
              </a:spcBef>
              <a:buClr>
                <a:schemeClr val="dk1"/>
              </a:buClr>
              <a:buSzPct val="100000"/>
            </a:pPr>
            <a:r>
              <a:rPr lang="en-US" sz="3998" dirty="0">
                <a:latin typeface="Times New Roman"/>
                <a:ea typeface="Times New Roman"/>
                <a:cs typeface="Times New Roman"/>
                <a:sym typeface="Times New Roman"/>
              </a:rPr>
              <a:t>Naved Mmeon               </a:t>
            </a:r>
            <a:endParaRPr sz="3998" dirty="0">
              <a:latin typeface="Times New Roman"/>
              <a:ea typeface="Times New Roman"/>
              <a:cs typeface="Times New Roman"/>
              <a:sym typeface="Times New Roman"/>
            </a:endParaRPr>
          </a:p>
          <a:p>
            <a:pPr>
              <a:lnSpc>
                <a:spcPct val="90000"/>
              </a:lnSpc>
              <a:spcBef>
                <a:spcPts val="1500"/>
              </a:spcBef>
              <a:buClr>
                <a:schemeClr val="dk1"/>
              </a:buClr>
              <a:buSzPct val="100000"/>
            </a:pPr>
            <a:r>
              <a:rPr lang="en-US" sz="3998" dirty="0">
                <a:latin typeface="Times New Roman"/>
                <a:ea typeface="Times New Roman"/>
                <a:cs typeface="Times New Roman"/>
                <a:sym typeface="Times New Roman"/>
              </a:rPr>
              <a:t>  D-33 (21018501210033)</a:t>
            </a:r>
            <a:endParaRPr sz="3998" dirty="0">
              <a:latin typeface="Times New Roman"/>
              <a:ea typeface="Times New Roman"/>
              <a:cs typeface="Times New Roman"/>
              <a:sym typeface="Times New Roman"/>
            </a:endParaRPr>
          </a:p>
          <a:p>
            <a:pPr>
              <a:lnSpc>
                <a:spcPct val="90000"/>
              </a:lnSpc>
              <a:spcBef>
                <a:spcPts val="1500"/>
              </a:spcBef>
              <a:buClr>
                <a:schemeClr val="dk1"/>
              </a:buClr>
              <a:buSzPct val="100000"/>
            </a:pPr>
            <a:r>
              <a:rPr lang="en-US" sz="3998" dirty="0">
                <a:latin typeface="Times New Roman"/>
                <a:ea typeface="Times New Roman"/>
                <a:cs typeface="Times New Roman"/>
                <a:sym typeface="Times New Roman"/>
              </a:rPr>
              <a:t>Mo. Aasim Saiyed                  </a:t>
            </a:r>
            <a:endParaRPr sz="3998" dirty="0">
              <a:latin typeface="Times New Roman"/>
              <a:ea typeface="Times New Roman"/>
              <a:cs typeface="Times New Roman"/>
              <a:sym typeface="Times New Roman"/>
            </a:endParaRPr>
          </a:p>
          <a:p>
            <a:pPr>
              <a:lnSpc>
                <a:spcPct val="90000"/>
              </a:lnSpc>
              <a:spcBef>
                <a:spcPts val="1500"/>
              </a:spcBef>
              <a:buClr>
                <a:schemeClr val="dk1"/>
              </a:buClr>
              <a:buSzPct val="100000"/>
            </a:pPr>
            <a:r>
              <a:rPr lang="en-US" sz="3998" dirty="0">
                <a:latin typeface="Times New Roman"/>
                <a:ea typeface="Times New Roman"/>
                <a:cs typeface="Times New Roman"/>
                <a:sym typeface="Times New Roman"/>
              </a:rPr>
              <a:t>D-55 (210185501210055)</a:t>
            </a:r>
            <a:endParaRPr sz="3998"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9" name="TextBox 8">
            <a:extLst>
              <a:ext uri="{FF2B5EF4-FFF2-40B4-BE49-F238E27FC236}">
                <a16:creationId xmlns:a16="http://schemas.microsoft.com/office/drawing/2014/main" id="{658B65EB-9D1F-8C60-B8C8-BA40251F25D2}"/>
              </a:ext>
            </a:extLst>
          </p:cNvPr>
          <p:cNvSpPr txBox="1"/>
          <p:nvPr/>
        </p:nvSpPr>
        <p:spPr>
          <a:xfrm>
            <a:off x="1086465" y="419100"/>
            <a:ext cx="9254612" cy="986360"/>
          </a:xfrm>
          <a:prstGeom prst="rect">
            <a:avLst/>
          </a:prstGeom>
          <a:noFill/>
        </p:spPr>
        <p:txBody>
          <a:bodyPr wrap="square">
            <a:spAutoFit/>
          </a:bodyPr>
          <a:lstStyle/>
          <a:p>
            <a:pPr lvl="0">
              <a:lnSpc>
                <a:spcPct val="150000"/>
              </a:lnSpc>
              <a:spcAft>
                <a:spcPts val="600"/>
              </a:spcAft>
              <a:tabLst>
                <a:tab pos="266700" algn="l"/>
              </a:tabLst>
            </a:pPr>
            <a:r>
              <a:rPr lang="en-IN" sz="4400" b="1" kern="100" dirty="0">
                <a:latin typeface="Times New Roman" panose="02020603050405020304" pitchFamily="18" charset="0"/>
                <a:ea typeface="Tahoma" panose="020B0604030504040204" pitchFamily="34" charset="0"/>
                <a:cs typeface="Times New Roman" panose="02020603050405020304" pitchFamily="18" charset="0"/>
              </a:rPr>
              <a:t>3.2  </a:t>
            </a:r>
            <a:r>
              <a:rPr lang="en-IN" sz="4400" b="1" kern="100" dirty="0">
                <a:effectLst/>
                <a:latin typeface="Times New Roman" panose="02020603050405020304" pitchFamily="18" charset="0"/>
                <a:ea typeface="Tahoma" panose="020B0604030504040204" pitchFamily="34" charset="0"/>
                <a:cs typeface="Times New Roman" panose="02020603050405020304" pitchFamily="18" charset="0"/>
              </a:rPr>
              <a:t>Line Graph</a:t>
            </a:r>
            <a:endParaRPr lang="en-IN" sz="4400" kern="100" dirty="0">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DAF3D41-6AAD-D73D-2790-E5A04A36E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2847373"/>
            <a:ext cx="14782799" cy="6436679"/>
          </a:xfrm>
          <a:prstGeom prst="rect">
            <a:avLst/>
          </a:prstGeom>
          <a:ln>
            <a:noFill/>
          </a:ln>
          <a:effectLst>
            <a:softEdge rad="112500"/>
          </a:effectLst>
        </p:spPr>
      </p:pic>
      <p:sp>
        <p:nvSpPr>
          <p:cNvPr id="12" name="TextBox 11">
            <a:extLst>
              <a:ext uri="{FF2B5EF4-FFF2-40B4-BE49-F238E27FC236}">
                <a16:creationId xmlns:a16="http://schemas.microsoft.com/office/drawing/2014/main" id="{6C0DC4D5-A74A-2E98-2717-3A0782A61B3F}"/>
              </a:ext>
            </a:extLst>
          </p:cNvPr>
          <p:cNvSpPr txBox="1"/>
          <p:nvPr/>
        </p:nvSpPr>
        <p:spPr>
          <a:xfrm>
            <a:off x="1371600" y="1753620"/>
            <a:ext cx="9249506" cy="523220"/>
          </a:xfrm>
          <a:prstGeom prst="rect">
            <a:avLst/>
          </a:prstGeom>
          <a:noFill/>
        </p:spPr>
        <p:txBody>
          <a:bodyPr wrap="square">
            <a:spAutoFit/>
          </a:bodyPr>
          <a:lstStyle/>
          <a:p>
            <a:pPr marL="457200" indent="-457200">
              <a:buFont typeface="Wingdings" panose="05000000000000000000" pitchFamily="2" charset="2"/>
              <a:buChar char="§"/>
            </a:pPr>
            <a:r>
              <a:rPr lang="en-US" sz="2800" b="1" dirty="0"/>
              <a:t>Average Victim Age by Crime Domain:</a:t>
            </a:r>
            <a:endParaRPr lang="en-IN" sz="2800" b="1" dirty="0"/>
          </a:p>
        </p:txBody>
      </p:sp>
    </p:spTree>
    <p:extLst>
      <p:ext uri="{BB962C8B-B14F-4D97-AF65-F5344CB8AC3E}">
        <p14:creationId xmlns:p14="http://schemas.microsoft.com/office/powerpoint/2010/main" val="3731572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9" name="TextBox 8">
            <a:extLst>
              <a:ext uri="{FF2B5EF4-FFF2-40B4-BE49-F238E27FC236}">
                <a16:creationId xmlns:a16="http://schemas.microsoft.com/office/drawing/2014/main" id="{658B65EB-9D1F-8C60-B8C8-BA40251F25D2}"/>
              </a:ext>
            </a:extLst>
          </p:cNvPr>
          <p:cNvSpPr txBox="1"/>
          <p:nvPr/>
        </p:nvSpPr>
        <p:spPr>
          <a:xfrm>
            <a:off x="990600" y="307165"/>
            <a:ext cx="9254612" cy="986360"/>
          </a:xfrm>
          <a:prstGeom prst="rect">
            <a:avLst/>
          </a:prstGeom>
          <a:noFill/>
        </p:spPr>
        <p:txBody>
          <a:bodyPr wrap="square">
            <a:spAutoFit/>
          </a:bodyPr>
          <a:lstStyle/>
          <a:p>
            <a:pPr lvl="0" algn="just">
              <a:lnSpc>
                <a:spcPct val="150000"/>
              </a:lnSpc>
              <a:spcAft>
                <a:spcPts val="600"/>
              </a:spcAft>
              <a:tabLst>
                <a:tab pos="266700" algn="l"/>
              </a:tabLst>
            </a:pPr>
            <a:r>
              <a:rPr lang="en-IN" sz="4400" b="1" kern="100" dirty="0">
                <a:latin typeface="Times New Roman" panose="02020603050405020304" pitchFamily="18" charset="0"/>
                <a:ea typeface="Tahoma" panose="020B0604030504040204" pitchFamily="34" charset="0"/>
                <a:cs typeface="Times New Roman" panose="02020603050405020304" pitchFamily="18" charset="0"/>
              </a:rPr>
              <a:t>3.3  Pair Plot</a:t>
            </a:r>
            <a:r>
              <a:rPr lang="en-IN" sz="4400" b="1" kern="100" dirty="0">
                <a:effectLst/>
                <a:latin typeface="Times New Roman" panose="02020603050405020304" pitchFamily="18" charset="0"/>
                <a:ea typeface="Tahoma" panose="020B0604030504040204" pitchFamily="34" charset="0"/>
                <a:cs typeface="Times New Roman" panose="02020603050405020304" pitchFamily="18" charset="0"/>
              </a:rPr>
              <a:t>:</a:t>
            </a:r>
            <a:endParaRPr lang="en-IN" sz="4400" kern="100" dirty="0">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725EAA9-8250-74D9-AAD6-7C7A9BFB8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303" y="2445729"/>
            <a:ext cx="9050466" cy="6867630"/>
          </a:xfrm>
          <a:prstGeom prst="rect">
            <a:avLst/>
          </a:prstGeom>
        </p:spPr>
      </p:pic>
      <p:sp>
        <p:nvSpPr>
          <p:cNvPr id="6" name="TextBox 5">
            <a:extLst>
              <a:ext uri="{FF2B5EF4-FFF2-40B4-BE49-F238E27FC236}">
                <a16:creationId xmlns:a16="http://schemas.microsoft.com/office/drawing/2014/main" id="{89966779-F0AA-C0D3-8EE5-91DCC7F5AC13}"/>
              </a:ext>
            </a:extLst>
          </p:cNvPr>
          <p:cNvSpPr txBox="1"/>
          <p:nvPr/>
        </p:nvSpPr>
        <p:spPr>
          <a:xfrm>
            <a:off x="1295400" y="1499519"/>
            <a:ext cx="10287000" cy="669542"/>
          </a:xfrm>
          <a:prstGeom prst="rect">
            <a:avLst/>
          </a:prstGeom>
          <a:noFill/>
        </p:spPr>
        <p:txBody>
          <a:bodyPr wrap="square">
            <a:spAutoFit/>
          </a:bodyPr>
          <a:lstStyle/>
          <a:p>
            <a:pPr marL="342900" indent="-342900" algn="just">
              <a:lnSpc>
                <a:spcPct val="150000"/>
              </a:lnSpc>
              <a:spcAft>
                <a:spcPts val="800"/>
              </a:spcAft>
              <a:buFont typeface="Wingdings" panose="05000000000000000000" pitchFamily="2" charset="2"/>
              <a:buChar char="§"/>
            </a:pPr>
            <a:r>
              <a:rPr lang="en-US" sz="2800" b="1" dirty="0">
                <a:effectLst/>
                <a:latin typeface="Times New Roman" panose="02020603050405020304" pitchFamily="18" charset="0"/>
                <a:ea typeface="Calibri" panose="020F0502020204030204" pitchFamily="34" charset="0"/>
              </a:rPr>
              <a:t>Crime Domains Based on Victim Age and Police Deployment:</a:t>
            </a:r>
            <a:endParaRPr lang="en-IN"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2599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p>
        </p:txBody>
      </p:sp>
      <p:sp>
        <p:nvSpPr>
          <p:cNvPr id="3" name="Freeform 3"/>
          <p:cNvSpPr/>
          <p:nvPr/>
        </p:nvSpPr>
        <p:spPr>
          <a:xfrm>
            <a:off x="14713268" y="0"/>
            <a:ext cx="7149465" cy="10287000"/>
          </a:xfrm>
          <a:custGeom>
            <a:avLst/>
            <a:gdLst/>
            <a:ahLst/>
            <a:cxnLst/>
            <a:rect l="l" t="t" r="r" b="b"/>
            <a:pathLst>
              <a:path w="7149465" h="10287000">
                <a:moveTo>
                  <a:pt x="0" y="0"/>
                </a:moveTo>
                <a:lnTo>
                  <a:pt x="7149464" y="0"/>
                </a:lnTo>
                <a:lnTo>
                  <a:pt x="7149464"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TextBox 4"/>
          <p:cNvSpPr txBox="1"/>
          <p:nvPr/>
        </p:nvSpPr>
        <p:spPr>
          <a:xfrm>
            <a:off x="432294" y="4247742"/>
            <a:ext cx="17423413" cy="2096315"/>
          </a:xfrm>
          <a:prstGeom prst="rect">
            <a:avLst/>
          </a:prstGeom>
        </p:spPr>
        <p:txBody>
          <a:bodyPr lIns="0" tIns="0" rIns="0" bIns="0" rtlCol="0" anchor="t">
            <a:spAutoFit/>
          </a:bodyPr>
          <a:lstStyle/>
          <a:p>
            <a:pPr marL="0" lvl="0" indent="0" algn="l">
              <a:lnSpc>
                <a:spcPts val="15782"/>
              </a:lnSpc>
              <a:spcBef>
                <a:spcPct val="0"/>
              </a:spcBef>
            </a:pPr>
            <a:r>
              <a:rPr lang="en-US" sz="15782"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DATA CLEANING</a:t>
            </a:r>
          </a:p>
        </p:txBody>
      </p:sp>
      <p:sp>
        <p:nvSpPr>
          <p:cNvPr id="5" name="TextBox 5"/>
          <p:cNvSpPr txBox="1"/>
          <p:nvPr/>
        </p:nvSpPr>
        <p:spPr>
          <a:xfrm>
            <a:off x="506202" y="6305958"/>
            <a:ext cx="7889610" cy="403059"/>
          </a:xfrm>
          <a:prstGeom prst="rect">
            <a:avLst/>
          </a:prstGeom>
        </p:spPr>
        <p:txBody>
          <a:bodyPr lIns="0" tIns="0" rIns="0" bIns="0" rtlCol="0" anchor="t">
            <a:spAutoFit/>
          </a:bodyPr>
          <a:lstStyle/>
          <a:p>
            <a:pPr algn="l">
              <a:lnSpc>
                <a:spcPts val="3359"/>
              </a:lnSpc>
              <a:spcBef>
                <a:spcPct val="0"/>
              </a:spcBef>
            </a:pPr>
            <a:r>
              <a:rPr lang="en-US" sz="2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REMOVING NULL VALUES AND UNWANTED DATA</a:t>
            </a:r>
          </a:p>
        </p:txBody>
      </p:sp>
      <p:sp>
        <p:nvSpPr>
          <p:cNvPr id="6" name="AutoShape 6"/>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7" name="TextBox 7"/>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8" name="TextBox 8"/>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1676400" y="953567"/>
            <a:ext cx="9232490" cy="630942"/>
          </a:xfrm>
          <a:prstGeom prst="rect">
            <a:avLst/>
          </a:prstGeom>
          <a:noFill/>
        </p:spPr>
        <p:txBody>
          <a:bodyPr wrap="square">
            <a:spAutoFit/>
          </a:bodyPr>
          <a:lstStyle/>
          <a:p>
            <a:pPr marL="0" lvl="0" indent="0" algn="ctr">
              <a:lnSpc>
                <a:spcPts val="4160"/>
              </a:lnSpc>
              <a:spcBef>
                <a:spcPct val="0"/>
              </a:spcBef>
            </a:pPr>
            <a:r>
              <a:rPr lang="en-US" sz="4400" b="1" dirty="0">
                <a:solidFill>
                  <a:srgbClr val="000000"/>
                </a:solidFill>
                <a:latin typeface="Times New Roman" panose="02020603050405020304" pitchFamily="18" charset="0"/>
                <a:ea typeface="Microsoft YaHei UI Light" panose="020B0502040204020203" pitchFamily="34" charset="-122"/>
                <a:cs typeface="Times New Roman" panose="02020603050405020304" pitchFamily="18" charset="0"/>
                <a:sym typeface="Montaser Arabic Bold"/>
              </a:rPr>
              <a:t>	4.  Data Cleaning</a:t>
            </a:r>
            <a:endParaRPr lang="en-US" sz="4400" b="1" u="none" strike="noStrike" dirty="0">
              <a:solidFill>
                <a:srgbClr val="000000"/>
              </a:solidFill>
              <a:latin typeface="Times New Roman" panose="02020603050405020304" pitchFamily="18" charset="0"/>
              <a:ea typeface="Microsoft YaHei UI Light" panose="020B0502040204020203" pitchFamily="34" charset="-122"/>
              <a:cs typeface="Times New Roman" panose="02020603050405020304" pitchFamily="18" charset="0"/>
              <a:sym typeface="Montaser Arabic Bold"/>
            </a:endParaRPr>
          </a:p>
        </p:txBody>
      </p:sp>
      <p:sp>
        <p:nvSpPr>
          <p:cNvPr id="9" name="TextBox 8">
            <a:extLst>
              <a:ext uri="{FF2B5EF4-FFF2-40B4-BE49-F238E27FC236}">
                <a16:creationId xmlns:a16="http://schemas.microsoft.com/office/drawing/2014/main" id="{658B65EB-9D1F-8C60-B8C8-BA40251F25D2}"/>
              </a:ext>
            </a:extLst>
          </p:cNvPr>
          <p:cNvSpPr txBox="1"/>
          <p:nvPr/>
        </p:nvSpPr>
        <p:spPr>
          <a:xfrm>
            <a:off x="1295400" y="1626419"/>
            <a:ext cx="9254612" cy="593047"/>
          </a:xfrm>
          <a:prstGeom prst="rect">
            <a:avLst/>
          </a:prstGeom>
          <a:noFill/>
        </p:spPr>
        <p:txBody>
          <a:bodyPr wrap="square">
            <a:spAutoFit/>
          </a:bodyPr>
          <a:lstStyle/>
          <a:p>
            <a:pPr marL="342900" lvl="0" indent="-342900" algn="just">
              <a:lnSpc>
                <a:spcPct val="150000"/>
              </a:lnSpc>
              <a:spcAft>
                <a:spcPts val="600"/>
              </a:spcAft>
              <a:buFont typeface="Wingdings" panose="05000000000000000000" pitchFamily="2" charset="2"/>
              <a:buChar char="Ø"/>
              <a:tabLst>
                <a:tab pos="266700" algn="l"/>
              </a:tabLst>
            </a:pPr>
            <a:r>
              <a:rPr lang="en-IN" sz="2400" kern="100" dirty="0">
                <a:latin typeface="Times New Roman" panose="02020603050405020304" pitchFamily="18" charset="0"/>
                <a:ea typeface="Tahoma" panose="020B0604030504040204" pitchFamily="34" charset="0"/>
                <a:cs typeface="Times New Roman" panose="02020603050405020304" pitchFamily="18" charset="0"/>
              </a:rPr>
              <a:t>Checking for null values</a:t>
            </a:r>
            <a:r>
              <a:rPr lang="en-IN" sz="1800" kern="100" dirty="0">
                <a:effectLst/>
                <a:latin typeface="Times New Roman" panose="02020603050405020304" pitchFamily="18" charset="0"/>
                <a:ea typeface="Tahoma" panose="020B0604030504040204" pitchFamily="34" charset="0"/>
                <a:cs typeface="Times New Roman" panose="02020603050405020304" pitchFamily="18" charset="0"/>
              </a:rPr>
              <a:t>:</a:t>
            </a:r>
            <a:endParaRPr lang="en-IN" sz="1600" kern="100" dirty="0">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D54121F-20F3-E56B-E701-454C4FCF349B}"/>
              </a:ext>
            </a:extLst>
          </p:cNvPr>
          <p:cNvPicPr>
            <a:picLocks noChangeAspect="1"/>
          </p:cNvPicPr>
          <p:nvPr/>
        </p:nvPicPr>
        <p:blipFill rotWithShape="1">
          <a:blip r:embed="rId4">
            <a:extLst>
              <a:ext uri="{28A0092B-C50C-407E-A947-70E740481C1C}">
                <a14:useLocalDpi xmlns:a14="http://schemas.microsoft.com/office/drawing/2010/main" val="0"/>
              </a:ext>
            </a:extLst>
          </a:blip>
          <a:srcRect r="20956"/>
          <a:stretch/>
        </p:blipFill>
        <p:spPr bwMode="auto">
          <a:xfrm>
            <a:off x="6096000" y="495300"/>
            <a:ext cx="10753471" cy="8820979"/>
          </a:xfrm>
          <a:prstGeom prst="rect">
            <a:avLst/>
          </a:prstGeom>
          <a:noFill/>
          <a:ln>
            <a:noFill/>
          </a:ln>
        </p:spPr>
      </p:pic>
    </p:spTree>
    <p:extLst>
      <p:ext uri="{BB962C8B-B14F-4D97-AF65-F5344CB8AC3E}">
        <p14:creationId xmlns:p14="http://schemas.microsoft.com/office/powerpoint/2010/main" val="184408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9" name="TextBox 8">
            <a:extLst>
              <a:ext uri="{FF2B5EF4-FFF2-40B4-BE49-F238E27FC236}">
                <a16:creationId xmlns:a16="http://schemas.microsoft.com/office/drawing/2014/main" id="{658B65EB-9D1F-8C60-B8C8-BA40251F25D2}"/>
              </a:ext>
            </a:extLst>
          </p:cNvPr>
          <p:cNvSpPr txBox="1"/>
          <p:nvPr/>
        </p:nvSpPr>
        <p:spPr>
          <a:xfrm>
            <a:off x="2133600" y="376321"/>
            <a:ext cx="9254612" cy="593047"/>
          </a:xfrm>
          <a:prstGeom prst="rect">
            <a:avLst/>
          </a:prstGeom>
          <a:noFill/>
        </p:spPr>
        <p:txBody>
          <a:bodyPr wrap="square">
            <a:spAutoFit/>
          </a:bodyPr>
          <a:lstStyle/>
          <a:p>
            <a:pPr marL="342900" lvl="0" indent="-342900" algn="just">
              <a:lnSpc>
                <a:spcPct val="150000"/>
              </a:lnSpc>
              <a:spcAft>
                <a:spcPts val="600"/>
              </a:spcAft>
              <a:buFont typeface="Wingdings" panose="05000000000000000000" pitchFamily="2" charset="2"/>
              <a:buChar char="Ø"/>
              <a:tabLst>
                <a:tab pos="266700" algn="l"/>
              </a:tabLst>
            </a:pPr>
            <a:r>
              <a:rPr lang="en-US" sz="2400" kern="100" dirty="0">
                <a:latin typeface="Times New Roman" panose="02020603050405020304" pitchFamily="18" charset="0"/>
                <a:ea typeface="Tahoma" panose="020B0604030504040204" pitchFamily="34" charset="0"/>
                <a:cs typeface="Times New Roman" panose="02020603050405020304" pitchFamily="18" charset="0"/>
              </a:rPr>
              <a:t>Remove Unnecessary Columns &amp; Null Values</a:t>
            </a:r>
            <a:endParaRPr lang="en-IN" sz="1600" kern="100" dirty="0">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23DEB60-FC44-F4DE-3383-713CA89A2E5A}"/>
              </a:ext>
            </a:extLst>
          </p:cNvPr>
          <p:cNvPicPr>
            <a:picLocks noChangeAspect="1"/>
          </p:cNvPicPr>
          <p:nvPr/>
        </p:nvPicPr>
        <p:blipFill rotWithShape="1">
          <a:blip r:embed="rId4">
            <a:extLst>
              <a:ext uri="{28A0092B-C50C-407E-A947-70E740481C1C}">
                <a14:useLocalDpi xmlns:a14="http://schemas.microsoft.com/office/drawing/2010/main" val="0"/>
              </a:ext>
            </a:extLst>
          </a:blip>
          <a:srcRect l="5109" t="6558" r="44427" b="5295"/>
          <a:stretch/>
        </p:blipFill>
        <p:spPr bwMode="auto">
          <a:xfrm>
            <a:off x="3912589" y="1078951"/>
            <a:ext cx="10462821" cy="81290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2961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p>
        </p:txBody>
      </p:sp>
      <p:sp>
        <p:nvSpPr>
          <p:cNvPr id="3" name="Freeform 3"/>
          <p:cNvSpPr/>
          <p:nvPr/>
        </p:nvSpPr>
        <p:spPr>
          <a:xfrm>
            <a:off x="10087280" y="0"/>
            <a:ext cx="8200720" cy="10287000"/>
          </a:xfrm>
          <a:custGeom>
            <a:avLst/>
            <a:gdLst/>
            <a:ahLst/>
            <a:cxnLst/>
            <a:rect l="l" t="t" r="r" b="b"/>
            <a:pathLst>
              <a:path w="8200720" h="10287000">
                <a:moveTo>
                  <a:pt x="0" y="0"/>
                </a:moveTo>
                <a:lnTo>
                  <a:pt x="8200720" y="0"/>
                </a:lnTo>
                <a:lnTo>
                  <a:pt x="8200720" y="10287000"/>
                </a:lnTo>
                <a:lnTo>
                  <a:pt x="0" y="10287000"/>
                </a:lnTo>
                <a:lnTo>
                  <a:pt x="0" y="0"/>
                </a:lnTo>
                <a:close/>
              </a:path>
            </a:pathLst>
          </a:custGeom>
          <a:blipFill>
            <a:blip r:embed="rId3"/>
            <a:stretch>
              <a:fillRect t="-19661" r="-124873"/>
            </a:stretch>
          </a:blipFill>
        </p:spPr>
        <p:txBody>
          <a:bodyPr/>
          <a:lstStyle/>
          <a:p>
            <a:endParaRPr lang="en-IN" dirty="0"/>
          </a:p>
        </p:txBody>
      </p:sp>
      <p:sp>
        <p:nvSpPr>
          <p:cNvPr id="4" name="AutoShape 4"/>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TextBox 5"/>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D6D9D4"/>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6" name="AutoShape 6"/>
          <p:cNvSpPr/>
          <p:nvPr/>
        </p:nvSpPr>
        <p:spPr>
          <a:xfrm>
            <a:off x="10089143" y="9632212"/>
            <a:ext cx="7692655" cy="0"/>
          </a:xfrm>
          <a:prstGeom prst="line">
            <a:avLst/>
          </a:prstGeom>
          <a:ln w="38100" cap="flat">
            <a:solidFill>
              <a:srgbClr val="D6D9D4"/>
            </a:solidFill>
            <a:prstDash val="solid"/>
            <a:headEnd type="none" w="sm" len="sm"/>
            <a:tailEnd type="none" w="sm" len="sm"/>
          </a:ln>
        </p:spPr>
        <p:txBody>
          <a:bodyPr/>
          <a:lstStyle/>
          <a:p>
            <a:endParaRPr lang="en-IN" dirty="0"/>
          </a:p>
        </p:txBody>
      </p:sp>
      <p:sp>
        <p:nvSpPr>
          <p:cNvPr id="7" name="Freeform 7"/>
          <p:cNvSpPr/>
          <p:nvPr/>
        </p:nvSpPr>
        <p:spPr>
          <a:xfrm>
            <a:off x="-1304310" y="-1873249"/>
            <a:ext cx="3621024" cy="4114800"/>
          </a:xfrm>
          <a:custGeom>
            <a:avLst/>
            <a:gdLst/>
            <a:ahLst/>
            <a:cxnLst/>
            <a:rect l="l" t="t" r="r" b="b"/>
            <a:pathLst>
              <a:path w="3621024" h="4114800">
                <a:moveTo>
                  <a:pt x="0" y="0"/>
                </a:moveTo>
                <a:lnTo>
                  <a:pt x="3621024" y="0"/>
                </a:lnTo>
                <a:lnTo>
                  <a:pt x="362102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TextBox 8"/>
          <p:cNvSpPr txBox="1"/>
          <p:nvPr/>
        </p:nvSpPr>
        <p:spPr>
          <a:xfrm>
            <a:off x="381000" y="3229720"/>
            <a:ext cx="10560414" cy="1102161"/>
          </a:xfrm>
          <a:prstGeom prst="rect">
            <a:avLst/>
          </a:prstGeom>
        </p:spPr>
        <p:txBody>
          <a:bodyPr wrap="square" lIns="0" tIns="0" rIns="0" bIns="0" rtlCol="0" anchor="t">
            <a:spAutoFit/>
          </a:bodyPr>
          <a:lstStyle/>
          <a:p>
            <a:pPr marL="0" lvl="0" indent="0" algn="l">
              <a:lnSpc>
                <a:spcPts val="8000"/>
              </a:lnSpc>
              <a:spcBef>
                <a:spcPct val="0"/>
              </a:spcBef>
            </a:pPr>
            <a:r>
              <a:rPr lang="en-US" sz="100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HYPOTHESIS</a:t>
            </a:r>
            <a:endParaRPr lang="en-US" sz="100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Freeform 7">
            <a:extLst>
              <a:ext uri="{FF2B5EF4-FFF2-40B4-BE49-F238E27FC236}">
                <a16:creationId xmlns:a16="http://schemas.microsoft.com/office/drawing/2014/main" id="{4E7E74E7-AB23-6DFB-8823-D99C9D9AF3E0}"/>
              </a:ext>
            </a:extLst>
          </p:cNvPr>
          <p:cNvSpPr/>
          <p:nvPr/>
        </p:nvSpPr>
        <p:spPr>
          <a:xfrm>
            <a:off x="4654813" y="7704520"/>
            <a:ext cx="3621024" cy="4114800"/>
          </a:xfrm>
          <a:custGeom>
            <a:avLst/>
            <a:gdLst/>
            <a:ahLst/>
            <a:cxnLst/>
            <a:rect l="l" t="t" r="r" b="b"/>
            <a:pathLst>
              <a:path w="3621024" h="4114800">
                <a:moveTo>
                  <a:pt x="0" y="0"/>
                </a:moveTo>
                <a:lnTo>
                  <a:pt x="3621024" y="0"/>
                </a:lnTo>
                <a:lnTo>
                  <a:pt x="362102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21" name="TextBox 8">
            <a:extLst>
              <a:ext uri="{FF2B5EF4-FFF2-40B4-BE49-F238E27FC236}">
                <a16:creationId xmlns:a16="http://schemas.microsoft.com/office/drawing/2014/main" id="{399A7AB1-0C1A-C92C-6083-930A44C80C52}"/>
              </a:ext>
            </a:extLst>
          </p:cNvPr>
          <p:cNvSpPr txBox="1"/>
          <p:nvPr/>
        </p:nvSpPr>
        <p:spPr>
          <a:xfrm>
            <a:off x="506202" y="4487852"/>
            <a:ext cx="9581078" cy="858184"/>
          </a:xfrm>
          <a:prstGeom prst="rect">
            <a:avLst/>
          </a:prstGeom>
        </p:spPr>
        <p:txBody>
          <a:bodyPr lIns="0" tIns="0" rIns="0" bIns="0" rtlCol="0" anchor="t">
            <a:spAutoFit/>
          </a:bodyPr>
          <a:lstStyle/>
          <a:p>
            <a:pPr marL="0" lvl="0" indent="0" algn="l">
              <a:lnSpc>
                <a:spcPts val="8000"/>
              </a:lnSpc>
              <a:spcBef>
                <a:spcPct val="0"/>
              </a:spcBef>
            </a:pPr>
            <a:r>
              <a:rPr lang="en-US" sz="2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Implementation of hypothesis</a:t>
            </a:r>
            <a:endParaRPr lang="en-US" sz="28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
        <p:nvSpPr>
          <p:cNvPr id="22" name="TextBox 8">
            <a:extLst>
              <a:ext uri="{FF2B5EF4-FFF2-40B4-BE49-F238E27FC236}">
                <a16:creationId xmlns:a16="http://schemas.microsoft.com/office/drawing/2014/main" id="{60795B3D-A7E8-2FEA-519C-0E89C82EAF9B}"/>
              </a:ext>
            </a:extLst>
          </p:cNvPr>
          <p:cNvSpPr txBox="1"/>
          <p:nvPr/>
        </p:nvSpPr>
        <p:spPr>
          <a:xfrm>
            <a:off x="506202" y="3938872"/>
            <a:ext cx="9581078" cy="858184"/>
          </a:xfrm>
          <a:prstGeom prst="rect">
            <a:avLst/>
          </a:prstGeom>
        </p:spPr>
        <p:txBody>
          <a:bodyPr lIns="0" tIns="0" rIns="0" bIns="0" rtlCol="0" anchor="t">
            <a:spAutoFit/>
          </a:bodyPr>
          <a:lstStyle/>
          <a:p>
            <a:pPr marL="0" lvl="0" indent="0" algn="l">
              <a:lnSpc>
                <a:spcPts val="8000"/>
              </a:lnSpc>
              <a:spcBef>
                <a:spcPct val="0"/>
              </a:spcBef>
            </a:pPr>
            <a:r>
              <a:rPr lang="en-US" sz="2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Defining Hypothesis</a:t>
            </a:r>
            <a:endParaRPr lang="en-US" sz="28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2438400" y="512896"/>
            <a:ext cx="9232490" cy="630942"/>
          </a:xfrm>
          <a:prstGeom prst="rect">
            <a:avLst/>
          </a:prstGeom>
          <a:noFill/>
        </p:spPr>
        <p:txBody>
          <a:bodyPr wrap="square">
            <a:spAutoFit/>
          </a:bodyPr>
          <a:lstStyle/>
          <a:p>
            <a:pPr marL="0" lvl="0" indent="0" algn="ctr">
              <a:lnSpc>
                <a:spcPts val="4160"/>
              </a:lnSpc>
              <a:spcBef>
                <a:spcPct val="0"/>
              </a:spcBef>
            </a:pPr>
            <a:r>
              <a:rPr lang="en-US" sz="4400" b="1" dirty="0">
                <a:solidFill>
                  <a:srgbClr val="000000"/>
                </a:solidFill>
                <a:latin typeface="Times New Roman" panose="02020603050405020304" pitchFamily="18" charset="0"/>
                <a:ea typeface="Microsoft YaHei UI Light" panose="020B0502040204020203" pitchFamily="34" charset="-122"/>
                <a:cs typeface="Times New Roman" panose="02020603050405020304" pitchFamily="18" charset="0"/>
                <a:sym typeface="Montaser Arabic Bold"/>
              </a:rPr>
              <a:t>	5.  Hypothesis</a:t>
            </a:r>
            <a:endParaRPr lang="en-US" sz="4400" b="1" u="none" strike="noStrike" dirty="0">
              <a:solidFill>
                <a:srgbClr val="000000"/>
              </a:solidFill>
              <a:latin typeface="Times New Roman" panose="02020603050405020304" pitchFamily="18" charset="0"/>
              <a:ea typeface="Microsoft YaHei UI Light" panose="020B0502040204020203" pitchFamily="34" charset="-122"/>
              <a:cs typeface="Times New Roman" panose="02020603050405020304" pitchFamily="18" charset="0"/>
              <a:sym typeface="Montaser Arabic Bold"/>
            </a:endParaRPr>
          </a:p>
        </p:txBody>
      </p:sp>
      <p:sp>
        <p:nvSpPr>
          <p:cNvPr id="15" name="TextBox 14">
            <a:extLst>
              <a:ext uri="{FF2B5EF4-FFF2-40B4-BE49-F238E27FC236}">
                <a16:creationId xmlns:a16="http://schemas.microsoft.com/office/drawing/2014/main" id="{CD90CBE0-2B7C-8937-2C7D-81867793FC24}"/>
              </a:ext>
            </a:extLst>
          </p:cNvPr>
          <p:cNvSpPr txBox="1"/>
          <p:nvPr/>
        </p:nvSpPr>
        <p:spPr>
          <a:xfrm>
            <a:off x="990600" y="2786004"/>
            <a:ext cx="15621000" cy="5565947"/>
          </a:xfrm>
          <a:prstGeom prst="rect">
            <a:avLst/>
          </a:prstGeom>
          <a:noFill/>
        </p:spPr>
        <p:txBody>
          <a:bodyPr wrap="square">
            <a:spAutoFit/>
          </a:bodyPr>
          <a:lstStyle/>
          <a:p>
            <a:pPr marL="457200" lvl="0" indent="-457200" algn="just">
              <a:lnSpc>
                <a:spcPct val="150000"/>
              </a:lnSpc>
              <a:buFont typeface="+mj-lt"/>
              <a:buAutoNum type="arabicPeriod"/>
              <a:tabLst>
                <a:tab pos="457200" algn="l"/>
                <a:tab pos="4297680" algn="l"/>
              </a:tabLst>
            </a:pP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Victim Gender and Crime Types</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Female victims are more frequently targeted in harassment and assault, while males face higher rates of violent crimes like robbery and homicide.</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50000"/>
              </a:lnSpc>
              <a:buFont typeface="+mj-lt"/>
              <a:buAutoNum type="arabicPeriod" startAt="2"/>
              <a:tabLst>
                <a:tab pos="457200" algn="l"/>
                <a:tab pos="4297680" algn="l"/>
              </a:tabLst>
            </a:pP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Crime Rates in Indian Cities</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Highly urbanized cities like Delhi and Mumbai report significantly higher crime rates than smaller cities.</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50000"/>
              </a:lnSpc>
              <a:buFont typeface="+mj-lt"/>
              <a:buAutoNum type="arabicPeriod" startAt="3"/>
              <a:tabLst>
                <a:tab pos="457200" algn="l"/>
                <a:tab pos="4297680" algn="l"/>
              </a:tabLst>
            </a:pP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City and Crime Type</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Non-violent crimes are more common in larger cities, while violent crimes are evenly spread across both large and small cities.</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50000"/>
              </a:lnSpc>
              <a:buFont typeface="+mj-lt"/>
              <a:buAutoNum type="arabicPeriod" startAt="4"/>
              <a:tabLst>
                <a:tab pos="457200" algn="l"/>
                <a:tab pos="4297680" algn="l"/>
              </a:tabLst>
            </a:pP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Police Deployment by Crime</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Violent crimes and traffic fatalities demand larger police deployments, especially in cities like Delhi and Bangalore.</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50000"/>
              </a:lnSpc>
              <a:spcAft>
                <a:spcPts val="600"/>
              </a:spcAft>
              <a:buFont typeface="+mj-lt"/>
              <a:buAutoNum type="arabicPeriod" startAt="5"/>
              <a:tabLst>
                <a:tab pos="457200" algn="l"/>
                <a:tab pos="4297680" algn="l"/>
              </a:tabLst>
            </a:pP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Crime Concentration in Cities</a:t>
            </a: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 Crime is more concentrated in metro areas like Delhi and Mumbai, with smaller cities experiencing lower crime rates.</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D03C5812-39D5-7ED8-0980-051531F9F0B9}"/>
              </a:ext>
            </a:extLst>
          </p:cNvPr>
          <p:cNvSpPr txBox="1"/>
          <p:nvPr/>
        </p:nvSpPr>
        <p:spPr>
          <a:xfrm>
            <a:off x="-914400" y="1452630"/>
            <a:ext cx="9232490" cy="630942"/>
          </a:xfrm>
          <a:prstGeom prst="rect">
            <a:avLst/>
          </a:prstGeom>
          <a:noFill/>
        </p:spPr>
        <p:txBody>
          <a:bodyPr wrap="square">
            <a:spAutoFit/>
          </a:bodyPr>
          <a:lstStyle/>
          <a:p>
            <a:pPr marL="0" lvl="0" indent="0" algn="ctr">
              <a:lnSpc>
                <a:spcPts val="4160"/>
              </a:lnSpc>
              <a:spcBef>
                <a:spcPct val="0"/>
              </a:spcBef>
            </a:pPr>
            <a:r>
              <a:rPr lang="en-US" sz="4400" dirty="0">
                <a:solidFill>
                  <a:srgbClr val="000000"/>
                </a:solidFill>
                <a:effectLst>
                  <a:outerShdw blurRad="38100" dist="38100" dir="2700000" algn="tl">
                    <a:srgbClr val="000000">
                      <a:alpha val="43137"/>
                    </a:srgbClr>
                  </a:outerShdw>
                </a:effectLst>
                <a:latin typeface="Times New Roman" panose="02020603050405020304" pitchFamily="18" charset="0"/>
                <a:ea typeface="Microsoft YaHei" panose="020B0503020204020204" pitchFamily="34" charset="-122"/>
                <a:cs typeface="Times New Roman" panose="02020603050405020304" pitchFamily="18" charset="0"/>
                <a:sym typeface="Montaser Arabic Bold"/>
              </a:rPr>
              <a:t>5.1 Defining Hypothesis</a:t>
            </a:r>
            <a:endParaRPr lang="en-US" sz="4400" strike="noStrike" dirty="0">
              <a:solidFill>
                <a:srgbClr val="000000"/>
              </a:solidFill>
              <a:effectLst>
                <a:outerShdw blurRad="38100" dist="38100" dir="2700000" algn="tl">
                  <a:srgbClr val="000000">
                    <a:alpha val="43137"/>
                  </a:srgbClr>
                </a:outerShdw>
              </a:effectLst>
              <a:latin typeface="Times New Roman" panose="02020603050405020304" pitchFamily="18" charset="0"/>
              <a:ea typeface="Microsoft YaHei" panose="020B0503020204020204" pitchFamily="34" charset="-122"/>
              <a:cs typeface="Times New Roman" panose="02020603050405020304" pitchFamily="18" charset="0"/>
              <a:sym typeface="Montaser Arabic Bold"/>
            </a:endParaRPr>
          </a:p>
        </p:txBody>
      </p:sp>
    </p:spTree>
    <p:extLst>
      <p:ext uri="{BB962C8B-B14F-4D97-AF65-F5344CB8AC3E}">
        <p14:creationId xmlns:p14="http://schemas.microsoft.com/office/powerpoint/2010/main" val="2973634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23" name="TextBox 22">
            <a:extLst>
              <a:ext uri="{FF2B5EF4-FFF2-40B4-BE49-F238E27FC236}">
                <a16:creationId xmlns:a16="http://schemas.microsoft.com/office/drawing/2014/main" id="{D03C5812-39D5-7ED8-0980-051531F9F0B9}"/>
              </a:ext>
            </a:extLst>
          </p:cNvPr>
          <p:cNvSpPr txBox="1"/>
          <p:nvPr/>
        </p:nvSpPr>
        <p:spPr>
          <a:xfrm>
            <a:off x="929640" y="1556495"/>
            <a:ext cx="5242560" cy="756104"/>
          </a:xfrm>
          <a:prstGeom prst="rect">
            <a:avLst/>
          </a:prstGeom>
          <a:noFill/>
        </p:spPr>
        <p:txBody>
          <a:bodyPr wrap="square">
            <a:spAutoFit/>
          </a:bodyPr>
          <a:lstStyle/>
          <a:p>
            <a:pPr lvl="1">
              <a:lnSpc>
                <a:spcPct val="150000"/>
              </a:lnSpc>
              <a:spcAft>
                <a:spcPts val="600"/>
              </a:spcAft>
            </a:pPr>
            <a:r>
              <a:rPr lang="en-US" sz="32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5.2.1 B</a:t>
            </a:r>
            <a:r>
              <a:rPr lang="en-IN" sz="32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ar Graph</a:t>
            </a:r>
          </a:p>
        </p:txBody>
      </p:sp>
      <p:pic>
        <p:nvPicPr>
          <p:cNvPr id="6" name="Picture 5">
            <a:extLst>
              <a:ext uri="{FF2B5EF4-FFF2-40B4-BE49-F238E27FC236}">
                <a16:creationId xmlns:a16="http://schemas.microsoft.com/office/drawing/2014/main" id="{D2873E67-4C13-2EDA-9D05-C9BE4C5B7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3701" y="1386827"/>
            <a:ext cx="10208894" cy="8077899"/>
          </a:xfrm>
          <a:prstGeom prst="rect">
            <a:avLst/>
          </a:prstGeom>
        </p:spPr>
      </p:pic>
      <p:sp>
        <p:nvSpPr>
          <p:cNvPr id="14" name="TextBox 13">
            <a:extLst>
              <a:ext uri="{FF2B5EF4-FFF2-40B4-BE49-F238E27FC236}">
                <a16:creationId xmlns:a16="http://schemas.microsoft.com/office/drawing/2014/main" id="{5B92B79B-BF60-A7FF-F5D2-CBE1C3729BB4}"/>
              </a:ext>
            </a:extLst>
          </p:cNvPr>
          <p:cNvSpPr txBox="1"/>
          <p:nvPr/>
        </p:nvSpPr>
        <p:spPr>
          <a:xfrm>
            <a:off x="1447801" y="2679827"/>
            <a:ext cx="5029200" cy="1307537"/>
          </a:xfrm>
          <a:prstGeom prst="rect">
            <a:avLst/>
          </a:prstGeom>
          <a:noFill/>
        </p:spPr>
        <p:txBody>
          <a:bodyPr wrap="square">
            <a:spAutoFit/>
          </a:bodyPr>
          <a:lstStyle/>
          <a:p>
            <a:pPr marL="228600" indent="-228600">
              <a:lnSpc>
                <a:spcPct val="150000"/>
              </a:lnSpc>
              <a:spcAft>
                <a:spcPts val="600"/>
              </a:spcAft>
              <a:buFont typeface="Wingdings" panose="05000000000000000000" pitchFamily="2" charset="2"/>
              <a:buChar char=""/>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Crime Incidents Based on Victim Gender</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C33A39C0-69E8-A986-8AC5-707AB99A5D49}"/>
              </a:ext>
            </a:extLst>
          </p:cNvPr>
          <p:cNvSpPr txBox="1"/>
          <p:nvPr/>
        </p:nvSpPr>
        <p:spPr>
          <a:xfrm>
            <a:off x="914400" y="334464"/>
            <a:ext cx="9232490" cy="1005019"/>
          </a:xfrm>
          <a:prstGeom prst="rect">
            <a:avLst/>
          </a:prstGeom>
          <a:noFill/>
        </p:spPr>
        <p:txBody>
          <a:bodyPr wrap="square">
            <a:spAutoFit/>
          </a:bodyPr>
          <a:lstStyle/>
          <a:p>
            <a:pPr lvl="1">
              <a:lnSpc>
                <a:spcPct val="150000"/>
              </a:lnSpc>
              <a:spcAft>
                <a:spcPts val="600"/>
              </a:spcAft>
            </a:pPr>
            <a:r>
              <a:rPr lang="en-IN" sz="44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5.2 Implementation of Hypothesis</a:t>
            </a:r>
          </a:p>
        </p:txBody>
      </p:sp>
    </p:spTree>
    <p:extLst>
      <p:ext uri="{BB962C8B-B14F-4D97-AF65-F5344CB8AC3E}">
        <p14:creationId xmlns:p14="http://schemas.microsoft.com/office/powerpoint/2010/main" val="129755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pic>
        <p:nvPicPr>
          <p:cNvPr id="4" name="Picture 3">
            <a:extLst>
              <a:ext uri="{FF2B5EF4-FFF2-40B4-BE49-F238E27FC236}">
                <a16:creationId xmlns:a16="http://schemas.microsoft.com/office/drawing/2014/main" id="{79535576-325A-D91D-7FE2-4000C6A53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412" y="1804564"/>
            <a:ext cx="14101178" cy="7823839"/>
          </a:xfrm>
          <a:prstGeom prst="rect">
            <a:avLst/>
          </a:prstGeom>
        </p:spPr>
      </p:pic>
      <p:sp>
        <p:nvSpPr>
          <p:cNvPr id="9" name="TextBox 8">
            <a:extLst>
              <a:ext uri="{FF2B5EF4-FFF2-40B4-BE49-F238E27FC236}">
                <a16:creationId xmlns:a16="http://schemas.microsoft.com/office/drawing/2014/main" id="{00C62553-A31F-B888-02B0-6FD945F8CCDE}"/>
              </a:ext>
            </a:extLst>
          </p:cNvPr>
          <p:cNvSpPr txBox="1"/>
          <p:nvPr/>
        </p:nvSpPr>
        <p:spPr>
          <a:xfrm>
            <a:off x="825912" y="0"/>
            <a:ext cx="9232490" cy="1005019"/>
          </a:xfrm>
          <a:prstGeom prst="rect">
            <a:avLst/>
          </a:prstGeom>
          <a:noFill/>
        </p:spPr>
        <p:txBody>
          <a:bodyPr wrap="square">
            <a:spAutoFit/>
          </a:bodyPr>
          <a:lstStyle/>
          <a:p>
            <a:pPr lvl="1">
              <a:lnSpc>
                <a:spcPct val="150000"/>
              </a:lnSpc>
              <a:spcAft>
                <a:spcPts val="600"/>
              </a:spcAft>
            </a:pPr>
            <a:r>
              <a:rPr lang="en-US" sz="44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5.2.2 B</a:t>
            </a:r>
            <a:r>
              <a:rPr lang="en-IN" sz="44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ar Graph</a:t>
            </a:r>
          </a:p>
        </p:txBody>
      </p:sp>
      <p:sp>
        <p:nvSpPr>
          <p:cNvPr id="2" name="TextBox 1">
            <a:extLst>
              <a:ext uri="{FF2B5EF4-FFF2-40B4-BE49-F238E27FC236}">
                <a16:creationId xmlns:a16="http://schemas.microsoft.com/office/drawing/2014/main" id="{99FC6E71-6889-EB0E-28D2-72F3A104C15C}"/>
              </a:ext>
            </a:extLst>
          </p:cNvPr>
          <p:cNvSpPr txBox="1"/>
          <p:nvPr/>
        </p:nvSpPr>
        <p:spPr>
          <a:xfrm>
            <a:off x="1219200" y="1005019"/>
            <a:ext cx="7010400" cy="661207"/>
          </a:xfrm>
          <a:prstGeom prst="rect">
            <a:avLst/>
          </a:prstGeom>
          <a:noFill/>
        </p:spPr>
        <p:txBody>
          <a:bodyPr wrap="square">
            <a:spAutoFit/>
          </a:bodyPr>
          <a:lstStyle/>
          <a:p>
            <a:pPr marL="228600" indent="-228600">
              <a:lnSpc>
                <a:spcPct val="150000"/>
              </a:lnSpc>
              <a:spcAft>
                <a:spcPts val="600"/>
              </a:spcAft>
              <a:buFont typeface="Wingdings" panose="05000000000000000000" pitchFamily="2" charset="2"/>
              <a:buChar char=""/>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Crime Incidents Across Indian Cities</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1222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bars&#10;&#10;Description automatically generated">
            <a:extLst>
              <a:ext uri="{FF2B5EF4-FFF2-40B4-BE49-F238E27FC236}">
                <a16:creationId xmlns:a16="http://schemas.microsoft.com/office/drawing/2014/main" id="{E3FDC54B-B477-90F8-1D99-77129FA9F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3603" y="1627884"/>
            <a:ext cx="14859152" cy="7688406"/>
          </a:xfrm>
          <a:prstGeom prst="rect">
            <a:avLst/>
          </a:prstGeom>
        </p:spPr>
      </p:pic>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9" name="TextBox 8">
            <a:extLst>
              <a:ext uri="{FF2B5EF4-FFF2-40B4-BE49-F238E27FC236}">
                <a16:creationId xmlns:a16="http://schemas.microsoft.com/office/drawing/2014/main" id="{198C36F4-9263-0E66-9DF1-CDB3DAC688E2}"/>
              </a:ext>
            </a:extLst>
          </p:cNvPr>
          <p:cNvSpPr txBox="1"/>
          <p:nvPr/>
        </p:nvSpPr>
        <p:spPr>
          <a:xfrm>
            <a:off x="241811" y="97855"/>
            <a:ext cx="9232490" cy="1005019"/>
          </a:xfrm>
          <a:prstGeom prst="rect">
            <a:avLst/>
          </a:prstGeom>
          <a:noFill/>
        </p:spPr>
        <p:txBody>
          <a:bodyPr wrap="square">
            <a:spAutoFit/>
          </a:bodyPr>
          <a:lstStyle/>
          <a:p>
            <a:pPr lvl="1">
              <a:lnSpc>
                <a:spcPct val="150000"/>
              </a:lnSpc>
              <a:spcAft>
                <a:spcPts val="600"/>
              </a:spcAft>
            </a:pPr>
            <a:r>
              <a:rPr lang="en-US" sz="44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5.2.3 B</a:t>
            </a:r>
            <a:r>
              <a:rPr lang="en-IN" sz="44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ar Graph</a:t>
            </a:r>
          </a:p>
        </p:txBody>
      </p:sp>
      <p:sp>
        <p:nvSpPr>
          <p:cNvPr id="4" name="TextBox 3">
            <a:extLst>
              <a:ext uri="{FF2B5EF4-FFF2-40B4-BE49-F238E27FC236}">
                <a16:creationId xmlns:a16="http://schemas.microsoft.com/office/drawing/2014/main" id="{9EED6967-82CC-7C56-ED36-1AE1A9DB21F2}"/>
              </a:ext>
            </a:extLst>
          </p:cNvPr>
          <p:cNvSpPr txBox="1"/>
          <p:nvPr/>
        </p:nvSpPr>
        <p:spPr>
          <a:xfrm>
            <a:off x="685800" y="1065306"/>
            <a:ext cx="5105400" cy="1307537"/>
          </a:xfrm>
          <a:prstGeom prst="rect">
            <a:avLst/>
          </a:prstGeom>
          <a:noFill/>
        </p:spPr>
        <p:txBody>
          <a:bodyPr wrap="square">
            <a:spAutoFit/>
          </a:bodyPr>
          <a:lstStyle/>
          <a:p>
            <a:pPr marL="228600" indent="-228600">
              <a:lnSpc>
                <a:spcPct val="150000"/>
              </a:lnSpc>
              <a:spcAft>
                <a:spcPts val="600"/>
              </a:spcAft>
              <a:buFont typeface="Wingdings" panose="05000000000000000000" pitchFamily="2" charset="2"/>
              <a:buChar char=""/>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Crime Occurrence by City and Crime Domain</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2701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8707" t="-4898" r="-14192" b="-64358"/>
            </a:stretch>
          </a:blipFill>
        </p:spPr>
        <p:txBody>
          <a:bodyPr/>
          <a:lstStyle/>
          <a:p>
            <a:endParaRPr lang="en-IN" dirty="0"/>
          </a:p>
        </p:txBody>
      </p:sp>
      <p:sp>
        <p:nvSpPr>
          <p:cNvPr id="3" name="Freeform 3"/>
          <p:cNvSpPr/>
          <p:nvPr/>
        </p:nvSpPr>
        <p:spPr>
          <a:xfrm>
            <a:off x="15672431" y="5120239"/>
            <a:ext cx="1726322" cy="2483917"/>
          </a:xfrm>
          <a:custGeom>
            <a:avLst/>
            <a:gdLst/>
            <a:ahLst/>
            <a:cxnLst/>
            <a:rect l="l" t="t" r="r" b="b"/>
            <a:pathLst>
              <a:path w="1726322" h="2483917">
                <a:moveTo>
                  <a:pt x="0" y="0"/>
                </a:moveTo>
                <a:lnTo>
                  <a:pt x="1726322" y="0"/>
                </a:lnTo>
                <a:lnTo>
                  <a:pt x="1726322" y="2483917"/>
                </a:lnTo>
                <a:lnTo>
                  <a:pt x="0" y="2483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TextBox 4"/>
          <p:cNvSpPr txBox="1"/>
          <p:nvPr/>
        </p:nvSpPr>
        <p:spPr>
          <a:xfrm>
            <a:off x="5981554" y="535929"/>
            <a:ext cx="12160465" cy="2215991"/>
          </a:xfrm>
          <a:prstGeom prst="rect">
            <a:avLst/>
          </a:prstGeom>
        </p:spPr>
        <p:txBody>
          <a:bodyPr wrap="square" lIns="0" tIns="0" rIns="0" bIns="0" rtlCol="0" anchor="t">
            <a:spAutoFit/>
          </a:bodyPr>
          <a:lstStyle/>
          <a:p>
            <a:r>
              <a:rPr lang="en-US" sz="7200" b="1" dirty="0">
                <a:solidFill>
                  <a:srgbClr val="C81D25"/>
                </a:solidFill>
                <a:latin typeface="Montaser Arabic Bold"/>
                <a:ea typeface="Montaser Arabic Bold"/>
                <a:cs typeface="Montaser Arabic Bold"/>
                <a:sym typeface="Montaser Arabic Bold"/>
              </a:rPr>
              <a:t>CRIME RATE PREDICTION </a:t>
            </a:r>
          </a:p>
          <a:p>
            <a:r>
              <a:rPr lang="en-US" sz="7200" b="1" dirty="0">
                <a:solidFill>
                  <a:srgbClr val="C81D25"/>
                </a:solidFill>
                <a:latin typeface="Montaser Arabic Bold"/>
                <a:ea typeface="Montaser Arabic Bold"/>
                <a:cs typeface="Montaser Arabic Bold"/>
                <a:sym typeface="Montaser Arabic Bold"/>
              </a:rPr>
              <a:t>AND TREND ANALYSIS</a:t>
            </a:r>
          </a:p>
        </p:txBody>
      </p:sp>
      <p:sp>
        <p:nvSpPr>
          <p:cNvPr id="5" name="Freeform 5"/>
          <p:cNvSpPr/>
          <p:nvPr/>
        </p:nvSpPr>
        <p:spPr>
          <a:xfrm>
            <a:off x="0" y="0"/>
            <a:ext cx="10944180" cy="10287000"/>
          </a:xfrm>
          <a:custGeom>
            <a:avLst/>
            <a:gdLst/>
            <a:ahLst/>
            <a:cxnLst/>
            <a:rect l="l" t="t" r="r" b="b"/>
            <a:pathLst>
              <a:path w="10944180" h="10287000">
                <a:moveTo>
                  <a:pt x="0" y="0"/>
                </a:moveTo>
                <a:lnTo>
                  <a:pt x="10944180" y="0"/>
                </a:lnTo>
                <a:lnTo>
                  <a:pt x="10944180" y="10287000"/>
                </a:lnTo>
                <a:lnTo>
                  <a:pt x="0" y="10287000"/>
                </a:lnTo>
                <a:lnTo>
                  <a:pt x="0" y="0"/>
                </a:lnTo>
                <a:close/>
              </a:path>
            </a:pathLst>
          </a:custGeom>
          <a:blipFill>
            <a:blip r:embed="rId5"/>
            <a:stretch>
              <a:fillRect l="-47971" t="-4898" r="-90818" b="-64358"/>
            </a:stretch>
          </a:blipFill>
        </p:spPr>
        <p:txBody>
          <a:bodyPr/>
          <a:lstStyle/>
          <a:p>
            <a:endParaRPr lang="en-IN" dirty="0"/>
          </a:p>
        </p:txBody>
      </p:sp>
      <p:sp>
        <p:nvSpPr>
          <p:cNvPr id="6" name="AutoShape 6"/>
          <p:cNvSpPr/>
          <p:nvPr/>
        </p:nvSpPr>
        <p:spPr>
          <a:xfrm flipV="1">
            <a:off x="506202" y="9632212"/>
            <a:ext cx="17275596" cy="0"/>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7" name="Freeform 7"/>
          <p:cNvSpPr/>
          <p:nvPr/>
        </p:nvSpPr>
        <p:spPr>
          <a:xfrm rot="-5400000">
            <a:off x="1545515" y="1520636"/>
            <a:ext cx="509329" cy="1835421"/>
          </a:xfrm>
          <a:custGeom>
            <a:avLst/>
            <a:gdLst/>
            <a:ahLst/>
            <a:cxnLst/>
            <a:rect l="l" t="t" r="r" b="b"/>
            <a:pathLst>
              <a:path w="509329" h="1835421">
                <a:moveTo>
                  <a:pt x="0" y="0"/>
                </a:moveTo>
                <a:lnTo>
                  <a:pt x="509330" y="0"/>
                </a:lnTo>
                <a:lnTo>
                  <a:pt x="509330" y="1835421"/>
                </a:lnTo>
                <a:lnTo>
                  <a:pt x="0" y="1835421"/>
                </a:lnTo>
                <a:lnTo>
                  <a:pt x="0" y="0"/>
                </a:lnTo>
                <a:close/>
              </a:path>
            </a:pathLst>
          </a:custGeom>
          <a:blipFill>
            <a:blip r:embed="rId6"/>
            <a:stretch>
              <a:fillRect/>
            </a:stretch>
          </a:blipFill>
        </p:spPr>
        <p:txBody>
          <a:bodyPr/>
          <a:lstStyle/>
          <a:p>
            <a:endParaRPr lang="en-IN" dirty="0"/>
          </a:p>
        </p:txBody>
      </p:sp>
      <p:sp>
        <p:nvSpPr>
          <p:cNvPr id="8" name="TextBox 8"/>
          <p:cNvSpPr txBox="1"/>
          <p:nvPr/>
        </p:nvSpPr>
        <p:spPr>
          <a:xfrm>
            <a:off x="13208889" y="3461250"/>
            <a:ext cx="4423378" cy="403059"/>
          </a:xfrm>
          <a:prstGeom prst="rect">
            <a:avLst/>
          </a:prstGeom>
        </p:spPr>
        <p:txBody>
          <a:bodyPr lIns="0" tIns="0" rIns="0" bIns="0" rtlCol="0" anchor="t">
            <a:spAutoFit/>
          </a:bodyPr>
          <a:lstStyle/>
          <a:p>
            <a:pPr algn="r">
              <a:lnSpc>
                <a:spcPts val="3359"/>
              </a:lnSpc>
              <a:spcBef>
                <a:spcPct val="0"/>
              </a:spcBef>
            </a:pPr>
            <a:r>
              <a:rPr lang="en-US" sz="2400" b="1" dirty="0">
                <a:solidFill>
                  <a:srgbClr val="D6D9D4"/>
                </a:solidFill>
                <a:latin typeface="Montaser Arabic Bold"/>
                <a:ea typeface="Montaser Arabic Bold"/>
                <a:cs typeface="Montaser Arabic Bold"/>
                <a:sym typeface="Montaser Arabic Bold"/>
              </a:rPr>
              <a:t>IMCA_7_26</a:t>
            </a:r>
          </a:p>
        </p:txBody>
      </p:sp>
      <p:sp>
        <p:nvSpPr>
          <p:cNvPr id="9" name="TextBox 9"/>
          <p:cNvSpPr txBox="1"/>
          <p:nvPr/>
        </p:nvSpPr>
        <p:spPr>
          <a:xfrm>
            <a:off x="13358421" y="9613162"/>
            <a:ext cx="4423378" cy="306705"/>
          </a:xfrm>
          <a:prstGeom prst="rect">
            <a:avLst/>
          </a:prstGeom>
        </p:spPr>
        <p:txBody>
          <a:bodyPr lIns="0" tIns="0" rIns="0" bIns="0" rtlCol="0" anchor="t">
            <a:spAutoFit/>
          </a:bodyPr>
          <a:lstStyle/>
          <a:p>
            <a:pPr algn="r">
              <a:lnSpc>
                <a:spcPts val="2520"/>
              </a:lnSpc>
              <a:spcBef>
                <a:spcPct val="0"/>
              </a:spcBef>
            </a:pPr>
            <a:r>
              <a:rPr lang="en-US" sz="1800" b="1" dirty="0">
                <a:solidFill>
                  <a:srgbClr val="D6D9D4"/>
                </a:solidFill>
                <a:latin typeface="Montaser Arabic Bold"/>
                <a:ea typeface="Montaser Arabic Bold"/>
                <a:cs typeface="Montaser Arabic Bold"/>
                <a:sym typeface="Montaser Arabic Bold"/>
              </a:rPr>
              <a:t>10.11.2024</a:t>
            </a:r>
          </a:p>
        </p:txBody>
      </p:sp>
      <p:sp>
        <p:nvSpPr>
          <p:cNvPr id="10" name="TextBox 10"/>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D6D9D4"/>
                </a:solidFill>
                <a:latin typeface="Montaser Arabic Bold"/>
                <a:ea typeface="Montaser Arabic Bold"/>
                <a:cs typeface="Montaser Arabic Bold"/>
                <a:sym typeface="Montaser Arabic Bold"/>
              </a:rPr>
              <a:t>CRIME RATE PREDICTION </a:t>
            </a:r>
          </a:p>
        </p:txBody>
      </p:sp>
      <p:sp>
        <p:nvSpPr>
          <p:cNvPr id="11" name="Freeform 11"/>
          <p:cNvSpPr/>
          <p:nvPr/>
        </p:nvSpPr>
        <p:spPr>
          <a:xfrm rot="-5400000">
            <a:off x="3701330" y="1398672"/>
            <a:ext cx="509329" cy="1835421"/>
          </a:xfrm>
          <a:custGeom>
            <a:avLst/>
            <a:gdLst/>
            <a:ahLst/>
            <a:cxnLst/>
            <a:rect l="l" t="t" r="r" b="b"/>
            <a:pathLst>
              <a:path w="509329" h="1835421">
                <a:moveTo>
                  <a:pt x="0" y="0"/>
                </a:moveTo>
                <a:lnTo>
                  <a:pt x="509329" y="0"/>
                </a:lnTo>
                <a:lnTo>
                  <a:pt x="509329" y="1835422"/>
                </a:lnTo>
                <a:lnTo>
                  <a:pt x="0" y="1835422"/>
                </a:lnTo>
                <a:lnTo>
                  <a:pt x="0" y="0"/>
                </a:lnTo>
                <a:close/>
              </a:path>
            </a:pathLst>
          </a:custGeom>
          <a:blipFill>
            <a:blip r:embed="rId6"/>
            <a:stretch>
              <a:fillRect/>
            </a:stretch>
          </a:blipFill>
        </p:spPr>
        <p:txBody>
          <a:bodyPr/>
          <a:lstStyle/>
          <a:p>
            <a:endParaRPr lang="en-IN" dirty="0"/>
          </a:p>
        </p:txBody>
      </p:sp>
      <p:sp>
        <p:nvSpPr>
          <p:cNvPr id="12" name="Freeform 12"/>
          <p:cNvSpPr/>
          <p:nvPr/>
        </p:nvSpPr>
        <p:spPr>
          <a:xfrm rot="-5400000">
            <a:off x="6659894" y="3206394"/>
            <a:ext cx="509329" cy="1835421"/>
          </a:xfrm>
          <a:custGeom>
            <a:avLst/>
            <a:gdLst/>
            <a:ahLst/>
            <a:cxnLst/>
            <a:rect l="l" t="t" r="r" b="b"/>
            <a:pathLst>
              <a:path w="509329" h="1835421">
                <a:moveTo>
                  <a:pt x="0" y="0"/>
                </a:moveTo>
                <a:lnTo>
                  <a:pt x="509329" y="0"/>
                </a:lnTo>
                <a:lnTo>
                  <a:pt x="509329" y="1835421"/>
                </a:lnTo>
                <a:lnTo>
                  <a:pt x="0" y="1835421"/>
                </a:lnTo>
                <a:lnTo>
                  <a:pt x="0" y="0"/>
                </a:lnTo>
                <a:close/>
              </a:path>
            </a:pathLst>
          </a:custGeom>
          <a:blipFill>
            <a:blip r:embed="rId6"/>
            <a:stretch>
              <a:fillRect/>
            </a:stretch>
          </a:blipFill>
        </p:spPr>
        <p:txBody>
          <a:bodyPr/>
          <a:lstStyle/>
          <a:p>
            <a:endParaRPr lang="en-IN" dirty="0"/>
          </a:p>
        </p:txBody>
      </p:sp>
      <p:sp>
        <p:nvSpPr>
          <p:cNvPr id="13" name="Freeform 13"/>
          <p:cNvSpPr/>
          <p:nvPr/>
        </p:nvSpPr>
        <p:spPr>
          <a:xfrm rot="-5400000">
            <a:off x="7477228" y="6487793"/>
            <a:ext cx="509329" cy="1835421"/>
          </a:xfrm>
          <a:custGeom>
            <a:avLst/>
            <a:gdLst/>
            <a:ahLst/>
            <a:cxnLst/>
            <a:rect l="l" t="t" r="r" b="b"/>
            <a:pathLst>
              <a:path w="509329" h="1835421">
                <a:moveTo>
                  <a:pt x="0" y="0"/>
                </a:moveTo>
                <a:lnTo>
                  <a:pt x="509329" y="0"/>
                </a:lnTo>
                <a:lnTo>
                  <a:pt x="509329" y="1835421"/>
                </a:lnTo>
                <a:lnTo>
                  <a:pt x="0" y="1835421"/>
                </a:lnTo>
                <a:lnTo>
                  <a:pt x="0" y="0"/>
                </a:lnTo>
                <a:close/>
              </a:path>
            </a:pathLst>
          </a:custGeom>
          <a:blipFill>
            <a:blip r:embed="rId6"/>
            <a:stretch>
              <a:fillRect/>
            </a:stretch>
          </a:blipFill>
        </p:spPr>
        <p:txBody>
          <a:bodyPr/>
          <a:lstStyle/>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451995" y="7757702"/>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pic>
        <p:nvPicPr>
          <p:cNvPr id="6" name="Picture 5">
            <a:extLst>
              <a:ext uri="{FF2B5EF4-FFF2-40B4-BE49-F238E27FC236}">
                <a16:creationId xmlns:a16="http://schemas.microsoft.com/office/drawing/2014/main" id="{550D01EC-75B9-A36E-A7C4-D14AD1C52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2046" y="1812604"/>
            <a:ext cx="15063907" cy="7782467"/>
          </a:xfrm>
          <a:prstGeom prst="rect">
            <a:avLst/>
          </a:prstGeom>
        </p:spPr>
      </p:pic>
      <p:sp>
        <p:nvSpPr>
          <p:cNvPr id="9" name="TextBox 8">
            <a:extLst>
              <a:ext uri="{FF2B5EF4-FFF2-40B4-BE49-F238E27FC236}">
                <a16:creationId xmlns:a16="http://schemas.microsoft.com/office/drawing/2014/main" id="{D746C950-F00A-3065-1E65-C1E5C542866A}"/>
              </a:ext>
            </a:extLst>
          </p:cNvPr>
          <p:cNvSpPr txBox="1"/>
          <p:nvPr/>
        </p:nvSpPr>
        <p:spPr>
          <a:xfrm>
            <a:off x="756795" y="287522"/>
            <a:ext cx="9232490" cy="1005019"/>
          </a:xfrm>
          <a:prstGeom prst="rect">
            <a:avLst/>
          </a:prstGeom>
          <a:noFill/>
        </p:spPr>
        <p:txBody>
          <a:bodyPr wrap="square">
            <a:spAutoFit/>
          </a:bodyPr>
          <a:lstStyle/>
          <a:p>
            <a:pPr lvl="1">
              <a:lnSpc>
                <a:spcPct val="150000"/>
              </a:lnSpc>
              <a:spcAft>
                <a:spcPts val="600"/>
              </a:spcAft>
            </a:pPr>
            <a:r>
              <a:rPr lang="en-US" sz="44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5.2.4 Box Plot</a:t>
            </a:r>
            <a:endParaRPr lang="en-IN" sz="44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26F7F1C5-DA25-8338-AFE1-68B4068C7BCA}"/>
              </a:ext>
            </a:extLst>
          </p:cNvPr>
          <p:cNvSpPr txBox="1"/>
          <p:nvPr/>
        </p:nvSpPr>
        <p:spPr>
          <a:xfrm>
            <a:off x="1219200" y="1152355"/>
            <a:ext cx="7620000" cy="661207"/>
          </a:xfrm>
          <a:prstGeom prst="rect">
            <a:avLst/>
          </a:prstGeom>
          <a:noFill/>
        </p:spPr>
        <p:txBody>
          <a:bodyPr wrap="square">
            <a:spAutoFit/>
          </a:bodyPr>
          <a:lstStyle/>
          <a:p>
            <a:pPr marL="228600" indent="-228600">
              <a:lnSpc>
                <a:spcPct val="150000"/>
              </a:lnSpc>
              <a:spcAft>
                <a:spcPts val="600"/>
              </a:spcAft>
              <a:buFont typeface="Wingdings" panose="05000000000000000000" pitchFamily="2" charset="2"/>
              <a:buChar char=""/>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Police Deployment Based on Crime Domain</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765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pic>
        <p:nvPicPr>
          <p:cNvPr id="2" name="Picture 1" descr="A map with different colored circles&#10;&#10;Description automatically generated">
            <a:extLst>
              <a:ext uri="{FF2B5EF4-FFF2-40B4-BE49-F238E27FC236}">
                <a16:creationId xmlns:a16="http://schemas.microsoft.com/office/drawing/2014/main" id="{C363043D-22D4-E867-1A1B-6FEC71F20A47}"/>
              </a:ext>
            </a:extLst>
          </p:cNvPr>
          <p:cNvPicPr>
            <a:picLocks noChangeAspect="1"/>
          </p:cNvPicPr>
          <p:nvPr/>
        </p:nvPicPr>
        <p:blipFill rotWithShape="1">
          <a:blip r:embed="rId4">
            <a:extLst>
              <a:ext uri="{28A0092B-C50C-407E-A947-70E740481C1C}">
                <a14:useLocalDpi xmlns:a14="http://schemas.microsoft.com/office/drawing/2010/main" val="0"/>
              </a:ext>
            </a:extLst>
          </a:blip>
          <a:srcRect l="5951" t="-968" r="-1729" b="9552"/>
          <a:stretch/>
        </p:blipFill>
        <p:spPr bwMode="auto">
          <a:xfrm>
            <a:off x="2057400" y="1742386"/>
            <a:ext cx="14782800" cy="7870775"/>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B003289D-4F02-EF4E-7D15-8483A9CCFF60}"/>
              </a:ext>
            </a:extLst>
          </p:cNvPr>
          <p:cNvSpPr txBox="1"/>
          <p:nvPr/>
        </p:nvSpPr>
        <p:spPr>
          <a:xfrm>
            <a:off x="152400" y="33859"/>
            <a:ext cx="6705600" cy="986360"/>
          </a:xfrm>
          <a:prstGeom prst="rect">
            <a:avLst/>
          </a:prstGeom>
          <a:noFill/>
        </p:spPr>
        <p:txBody>
          <a:bodyPr wrap="square">
            <a:spAutoFit/>
          </a:bodyPr>
          <a:lstStyle/>
          <a:p>
            <a:pPr lvl="1">
              <a:lnSpc>
                <a:spcPct val="150000"/>
              </a:lnSpc>
              <a:spcAft>
                <a:spcPts val="600"/>
              </a:spcAft>
            </a:pPr>
            <a:r>
              <a:rPr lang="en-US" sz="44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5.2.4  Map Visualization</a:t>
            </a:r>
            <a:endParaRPr lang="en-IN" sz="44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0F930F0-A76D-2F35-0503-DEC08958F8A1}"/>
              </a:ext>
            </a:extLst>
          </p:cNvPr>
          <p:cNvSpPr txBox="1"/>
          <p:nvPr/>
        </p:nvSpPr>
        <p:spPr>
          <a:xfrm>
            <a:off x="685800" y="1062129"/>
            <a:ext cx="7620000" cy="661207"/>
          </a:xfrm>
          <a:prstGeom prst="rect">
            <a:avLst/>
          </a:prstGeom>
          <a:noFill/>
        </p:spPr>
        <p:txBody>
          <a:bodyPr wrap="square">
            <a:spAutoFit/>
          </a:bodyPr>
          <a:lstStyle/>
          <a:p>
            <a:pPr marL="228600" indent="-228600">
              <a:lnSpc>
                <a:spcPct val="150000"/>
              </a:lnSpc>
              <a:spcAft>
                <a:spcPts val="600"/>
              </a:spcAft>
              <a:buFont typeface="Wingdings" panose="05000000000000000000" pitchFamily="2" charset="2"/>
              <a:buChar char=""/>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Crime Distribution Across Indian Cities:</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72679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p>
        </p:txBody>
      </p:sp>
      <p:sp>
        <p:nvSpPr>
          <p:cNvPr id="3" name="Freeform 3"/>
          <p:cNvSpPr/>
          <p:nvPr/>
        </p:nvSpPr>
        <p:spPr>
          <a:xfrm>
            <a:off x="14713268" y="0"/>
            <a:ext cx="7149465" cy="10287000"/>
          </a:xfrm>
          <a:custGeom>
            <a:avLst/>
            <a:gdLst/>
            <a:ahLst/>
            <a:cxnLst/>
            <a:rect l="l" t="t" r="r" b="b"/>
            <a:pathLst>
              <a:path w="7149465" h="10287000">
                <a:moveTo>
                  <a:pt x="0" y="0"/>
                </a:moveTo>
                <a:lnTo>
                  <a:pt x="7149464" y="0"/>
                </a:lnTo>
                <a:lnTo>
                  <a:pt x="7149464"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TextBox 4"/>
          <p:cNvSpPr txBox="1"/>
          <p:nvPr/>
        </p:nvSpPr>
        <p:spPr>
          <a:xfrm>
            <a:off x="358385" y="2761951"/>
            <a:ext cx="17423413" cy="4052391"/>
          </a:xfrm>
          <a:prstGeom prst="rect">
            <a:avLst/>
          </a:prstGeom>
        </p:spPr>
        <p:txBody>
          <a:bodyPr lIns="0" tIns="0" rIns="0" bIns="0" rtlCol="0" anchor="t">
            <a:spAutoFit/>
          </a:bodyPr>
          <a:lstStyle/>
          <a:p>
            <a:pPr marL="0" lvl="0" indent="0" algn="l">
              <a:lnSpc>
                <a:spcPts val="15782"/>
              </a:lnSpc>
              <a:spcBef>
                <a:spcPct val="0"/>
              </a:spcBef>
            </a:pPr>
            <a:r>
              <a:rPr lang="en-US" sz="15782"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DATA MODELLING</a:t>
            </a:r>
          </a:p>
        </p:txBody>
      </p:sp>
      <p:sp>
        <p:nvSpPr>
          <p:cNvPr id="6" name="AutoShape 6"/>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7" name="TextBox 7"/>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8" name="TextBox 8"/>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Tree>
    <p:extLst>
      <p:ext uri="{BB962C8B-B14F-4D97-AF65-F5344CB8AC3E}">
        <p14:creationId xmlns:p14="http://schemas.microsoft.com/office/powerpoint/2010/main" val="3949498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0000"/>
            </a:solidFill>
          </p:spPr>
          <p:txBody>
            <a:bodyPr/>
            <a:lstStyle/>
            <a:p>
              <a:endParaRPr lang="en-IN" dirty="0"/>
            </a:p>
          </p:txBody>
        </p:sp>
        <p:sp>
          <p:nvSpPr>
            <p:cNvPr id="4" name="TextBox 4"/>
            <p:cNvSpPr txBox="1"/>
            <p:nvPr/>
          </p:nvSpPr>
          <p:spPr>
            <a:xfrm>
              <a:off x="0" y="-47625"/>
              <a:ext cx="2408296" cy="2756958"/>
            </a:xfrm>
            <a:prstGeom prst="rect">
              <a:avLst/>
            </a:prstGeom>
          </p:spPr>
          <p:txBody>
            <a:bodyPr lIns="50800" tIns="50800" rIns="50800" bIns="50800" rtlCol="0" anchor="ctr"/>
            <a:lstStyle/>
            <a:p>
              <a:pPr algn="ctr">
                <a:lnSpc>
                  <a:spcPts val="3359"/>
                </a:lnSpc>
              </a:pPr>
              <a:endParaRPr dirty="0">
                <a:latin typeface="Times New Roman" panose="02020603050405020304" pitchFamily="18" charset="0"/>
                <a:cs typeface="Times New Roman" panose="02020603050405020304" pitchFamily="18" charset="0"/>
              </a:endParaRPr>
            </a:p>
          </p:txBody>
        </p:sp>
      </p:grpSp>
      <p:sp>
        <p:nvSpPr>
          <p:cNvPr id="6" name="Freeform 6"/>
          <p:cNvSpPr/>
          <p:nvPr/>
        </p:nvSpPr>
        <p:spPr>
          <a:xfrm>
            <a:off x="-1295400" y="-1835362"/>
            <a:ext cx="7418598" cy="3335476"/>
          </a:xfrm>
          <a:custGeom>
            <a:avLst/>
            <a:gdLst/>
            <a:ahLst/>
            <a:cxnLst/>
            <a:rect l="l" t="t" r="r" b="b"/>
            <a:pathLst>
              <a:path w="9870922" h="4648307">
                <a:moveTo>
                  <a:pt x="0" y="0"/>
                </a:moveTo>
                <a:lnTo>
                  <a:pt x="9870922" y="0"/>
                </a:lnTo>
                <a:lnTo>
                  <a:pt x="9870922" y="4648307"/>
                </a:lnTo>
                <a:lnTo>
                  <a:pt x="0" y="4648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7" name="AutoShape 7"/>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8" name="TextBox 8"/>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D6D9D4"/>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9" name="AutoShape 9"/>
          <p:cNvSpPr/>
          <p:nvPr/>
        </p:nvSpPr>
        <p:spPr>
          <a:xfrm>
            <a:off x="9144000" y="9632212"/>
            <a:ext cx="8637798" cy="0"/>
          </a:xfrm>
          <a:prstGeom prst="line">
            <a:avLst/>
          </a:prstGeom>
          <a:ln w="38100" cap="flat">
            <a:solidFill>
              <a:srgbClr val="D6D9D4"/>
            </a:solidFill>
            <a:prstDash val="solid"/>
            <a:headEnd type="none" w="sm" len="sm"/>
            <a:tailEnd type="none" w="sm" len="sm"/>
          </a:ln>
        </p:spPr>
        <p:txBody>
          <a:bodyPr/>
          <a:lstStyle/>
          <a:p>
            <a:endParaRPr lang="en-IN" dirty="0"/>
          </a:p>
        </p:txBody>
      </p:sp>
      <p:sp>
        <p:nvSpPr>
          <p:cNvPr id="10" name="Freeform 10"/>
          <p:cNvSpPr/>
          <p:nvPr/>
        </p:nvSpPr>
        <p:spPr>
          <a:xfrm>
            <a:off x="12122160" y="7386741"/>
            <a:ext cx="7406386" cy="6162170"/>
          </a:xfrm>
          <a:custGeom>
            <a:avLst/>
            <a:gdLst/>
            <a:ahLst/>
            <a:cxnLst/>
            <a:rect l="l" t="t" r="r" b="b"/>
            <a:pathLst>
              <a:path w="8854186" h="6954561">
                <a:moveTo>
                  <a:pt x="0" y="0"/>
                </a:moveTo>
                <a:lnTo>
                  <a:pt x="8854186" y="0"/>
                </a:lnTo>
                <a:lnTo>
                  <a:pt x="8854186" y="6954561"/>
                </a:lnTo>
                <a:lnTo>
                  <a:pt x="0" y="6954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2" name="TextBox 12"/>
          <p:cNvSpPr txBox="1"/>
          <p:nvPr/>
        </p:nvSpPr>
        <p:spPr>
          <a:xfrm>
            <a:off x="506202" y="3939125"/>
            <a:ext cx="8131596" cy="2885405"/>
          </a:xfrm>
          <a:prstGeom prst="rect">
            <a:avLst/>
          </a:prstGeom>
        </p:spPr>
        <p:txBody>
          <a:bodyPr lIns="0" tIns="0" rIns="0" bIns="0" rtlCol="0" anchor="t">
            <a:spAutoFit/>
          </a:bodyPr>
          <a:lstStyle/>
          <a:p>
            <a:pPr marL="0" lvl="1" indent="0" algn="just">
              <a:lnSpc>
                <a:spcPts val="2520"/>
              </a:lnSpc>
              <a:spcBef>
                <a:spcPct val="0"/>
              </a:spcBef>
            </a:pPr>
            <a:r>
              <a:rPr lang="en-US" sz="4400" b="1" u="none"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6.1 Data Modelling</a:t>
            </a:r>
          </a:p>
          <a:p>
            <a:pPr marL="0" lvl="1" indent="0" algn="just">
              <a:lnSpc>
                <a:spcPts val="2520"/>
              </a:lnSpc>
              <a:spcBef>
                <a:spcPct val="0"/>
              </a:spcBef>
            </a:pPr>
            <a:endParaRPr lang="en-US" sz="2000" b="1" u="none"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endParaRPr>
          </a:p>
          <a:p>
            <a:pPr marL="0" lvl="1" indent="0" algn="just">
              <a:lnSpc>
                <a:spcPts val="2520"/>
              </a:lnSpc>
              <a:spcBef>
                <a:spcPct val="0"/>
              </a:spcBef>
            </a:pPr>
            <a:r>
              <a:rPr lang="en-US" sz="2400" u="none"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Data modelling is the process of creating a structured representation of relationships between various features and crime rates in different cities. The goal of this project is to use historical crime data to predict future crime trends using various machine learning models. The models used include both linear and non-linear approaches to improve prediction accuracy. Below are the models applied to the crime data:</a:t>
            </a:r>
          </a:p>
        </p:txBody>
      </p:sp>
      <p:sp>
        <p:nvSpPr>
          <p:cNvPr id="13" name="TextBox 13"/>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5" name="TextBox 15"/>
          <p:cNvSpPr txBox="1"/>
          <p:nvPr/>
        </p:nvSpPr>
        <p:spPr>
          <a:xfrm>
            <a:off x="9650202" y="2259681"/>
            <a:ext cx="8131596" cy="1603003"/>
          </a:xfrm>
          <a:prstGeom prst="rect">
            <a:avLst/>
          </a:prstGeom>
        </p:spPr>
        <p:txBody>
          <a:bodyPr lIns="0" tIns="0" rIns="0" bIns="0" rtlCol="0" anchor="t">
            <a:spAutoFit/>
          </a:bodyPr>
          <a:lstStyle/>
          <a:p>
            <a:pPr marL="0" lvl="1" algn="just">
              <a:lnSpc>
                <a:spcPts val="2520"/>
              </a:lnSpc>
              <a:spcBef>
                <a:spcPct val="0"/>
              </a:spcBef>
            </a:pPr>
            <a:r>
              <a:rPr lang="en-US" sz="2400" b="1" u="none" strike="noStrike" dirty="0">
                <a:solidFill>
                  <a:srgbClr val="D6D9D4"/>
                </a:solidFill>
                <a:effectLst>
                  <a:outerShdw blurRad="38100" dist="38100" dir="2700000" algn="tl">
                    <a:srgbClr val="000000">
                      <a:alpha val="43137"/>
                    </a:srgbClr>
                  </a:outerShdw>
                </a:effectLst>
                <a:latin typeface="Times New Roman" panose="02020603050405020304" pitchFamily="18" charset="0"/>
                <a:ea typeface="Montaser Arabic"/>
                <a:cs typeface="Times New Roman" panose="02020603050405020304" pitchFamily="18" charset="0"/>
                <a:sym typeface="Montaser Arabic"/>
              </a:rPr>
              <a:t>I.  Linear Regression </a:t>
            </a:r>
            <a:r>
              <a:rPr lang="en-US" sz="2400" u="none" strike="noStrike" dirty="0">
                <a:solidFill>
                  <a:srgbClr val="D6D9D4"/>
                </a:solidFill>
                <a:latin typeface="Times New Roman" panose="02020603050405020304" pitchFamily="18" charset="0"/>
                <a:ea typeface="Montaser Arabic"/>
                <a:cs typeface="Times New Roman" panose="02020603050405020304" pitchFamily="18" charset="0"/>
                <a:sym typeface="Montaser Arabic"/>
              </a:rPr>
              <a:t>:-</a:t>
            </a:r>
          </a:p>
          <a:p>
            <a:pPr marL="0" lvl="1" indent="0" algn="just">
              <a:lnSpc>
                <a:spcPts val="2520"/>
              </a:lnSpc>
              <a:spcBef>
                <a:spcPct val="0"/>
              </a:spcBef>
            </a:pPr>
            <a:r>
              <a:rPr lang="en-US" sz="2400" u="none" strike="noStrike" dirty="0">
                <a:solidFill>
                  <a:srgbClr val="D6D9D4"/>
                </a:solidFill>
                <a:latin typeface="Times New Roman" panose="02020603050405020304" pitchFamily="18" charset="0"/>
                <a:ea typeface="Montaser Arabic"/>
                <a:cs typeface="Times New Roman" panose="02020603050405020304" pitchFamily="18" charset="0"/>
                <a:sym typeface="Montaser Arabic"/>
              </a:rPr>
              <a:t>Linear regression is probably one of the most important and widely used regression techniques. It’s among the simplest regression methods. One of its main advantages is the ease of interpreting results</a:t>
            </a:r>
          </a:p>
        </p:txBody>
      </p:sp>
      <p:sp>
        <p:nvSpPr>
          <p:cNvPr id="16" name="TextBox 15">
            <a:extLst>
              <a:ext uri="{FF2B5EF4-FFF2-40B4-BE49-F238E27FC236}">
                <a16:creationId xmlns:a16="http://schemas.microsoft.com/office/drawing/2014/main" id="{88E834D6-93DA-B693-8D1A-47B98DB3E7E6}"/>
              </a:ext>
            </a:extLst>
          </p:cNvPr>
          <p:cNvSpPr txBox="1"/>
          <p:nvPr/>
        </p:nvSpPr>
        <p:spPr>
          <a:xfrm>
            <a:off x="9650202" y="5299249"/>
            <a:ext cx="8131596" cy="1603003"/>
          </a:xfrm>
          <a:prstGeom prst="rect">
            <a:avLst/>
          </a:prstGeom>
        </p:spPr>
        <p:txBody>
          <a:bodyPr lIns="0" tIns="0" rIns="0" bIns="0" rtlCol="0" anchor="t">
            <a:spAutoFit/>
          </a:bodyPr>
          <a:lstStyle/>
          <a:p>
            <a:pPr marL="0" lvl="1" algn="just">
              <a:lnSpc>
                <a:spcPts val="2520"/>
              </a:lnSpc>
              <a:spcBef>
                <a:spcPct val="0"/>
              </a:spcBef>
            </a:pPr>
            <a:r>
              <a:rPr lang="en-US" sz="2400" b="1" u="none" strike="noStrike" dirty="0">
                <a:solidFill>
                  <a:srgbClr val="D6D9D4"/>
                </a:solidFill>
                <a:effectLst>
                  <a:outerShdw blurRad="38100" dist="38100" dir="2700000" algn="tl">
                    <a:srgbClr val="000000">
                      <a:alpha val="43137"/>
                    </a:srgbClr>
                  </a:outerShdw>
                </a:effectLst>
                <a:latin typeface="Times New Roman" panose="02020603050405020304" pitchFamily="18" charset="0"/>
                <a:ea typeface="Montaser Arabic"/>
                <a:cs typeface="Times New Roman" panose="02020603050405020304" pitchFamily="18" charset="0"/>
                <a:sym typeface="Montaser Arabic"/>
              </a:rPr>
              <a:t>II.  Random Forest :-</a:t>
            </a:r>
          </a:p>
          <a:p>
            <a:pPr marL="0" lvl="1" indent="0" algn="just">
              <a:lnSpc>
                <a:spcPts val="2520"/>
              </a:lnSpc>
              <a:spcBef>
                <a:spcPct val="0"/>
              </a:spcBef>
            </a:pPr>
            <a:r>
              <a:rPr lang="en-US" sz="2400" u="none" strike="noStrike" dirty="0">
                <a:solidFill>
                  <a:srgbClr val="D6D9D4"/>
                </a:solidFill>
                <a:latin typeface="Times New Roman" panose="02020603050405020304" pitchFamily="18" charset="0"/>
                <a:ea typeface="Montaser Arabic"/>
                <a:cs typeface="Times New Roman" panose="02020603050405020304" pitchFamily="18" charset="0"/>
                <a:sym typeface="Montaser Arabic"/>
              </a:rPr>
              <a:t>A random forest is a meta estimator that fits a number of classifying decision trees on various sub-samples of the dataset and uses averaging to improve the predictive accuracy and control over-fitting</a:t>
            </a:r>
          </a:p>
        </p:txBody>
      </p:sp>
      <p:sp>
        <p:nvSpPr>
          <p:cNvPr id="14" name="TextBox 13">
            <a:extLst>
              <a:ext uri="{FF2B5EF4-FFF2-40B4-BE49-F238E27FC236}">
                <a16:creationId xmlns:a16="http://schemas.microsoft.com/office/drawing/2014/main" id="{2A3E0104-3F9D-292D-D8B9-59047D7229C1}"/>
              </a:ext>
            </a:extLst>
          </p:cNvPr>
          <p:cNvSpPr txBox="1"/>
          <p:nvPr/>
        </p:nvSpPr>
        <p:spPr>
          <a:xfrm>
            <a:off x="0" y="1324998"/>
            <a:ext cx="9232490" cy="1005019"/>
          </a:xfrm>
          <a:prstGeom prst="rect">
            <a:avLst/>
          </a:prstGeom>
          <a:noFill/>
        </p:spPr>
        <p:txBody>
          <a:bodyPr wrap="square">
            <a:spAutoFit/>
          </a:bodyPr>
          <a:lstStyle/>
          <a:p>
            <a:pPr lvl="1">
              <a:lnSpc>
                <a:spcPct val="150000"/>
              </a:lnSpc>
              <a:spcAft>
                <a:spcPts val="600"/>
              </a:spcAft>
            </a:pPr>
            <a:r>
              <a:rPr lang="en-IN" sz="4400" b="1" kern="100" dirty="0">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6. Modelling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0000"/>
            </a:solidFill>
          </p:spPr>
          <p:txBody>
            <a:bodyPr/>
            <a:lstStyle/>
            <a:p>
              <a:endParaRPr lang="en-IN" dirty="0"/>
            </a:p>
          </p:txBody>
        </p:sp>
        <p:sp>
          <p:nvSpPr>
            <p:cNvPr id="4" name="TextBox 4"/>
            <p:cNvSpPr txBox="1"/>
            <p:nvPr/>
          </p:nvSpPr>
          <p:spPr>
            <a:xfrm>
              <a:off x="0" y="-47625"/>
              <a:ext cx="2408296" cy="2756958"/>
            </a:xfrm>
            <a:prstGeom prst="rect">
              <a:avLst/>
            </a:prstGeom>
          </p:spPr>
          <p:txBody>
            <a:bodyPr lIns="50800" tIns="50800" rIns="50800" bIns="50800" rtlCol="0" anchor="ctr"/>
            <a:lstStyle/>
            <a:p>
              <a:pPr algn="ctr">
                <a:lnSpc>
                  <a:spcPts val="3359"/>
                </a:lnSpc>
              </a:pPr>
              <a:endParaRPr dirty="0">
                <a:latin typeface="Times New Roman" panose="02020603050405020304" pitchFamily="18" charset="0"/>
                <a:cs typeface="Times New Roman" panose="02020603050405020304" pitchFamily="18" charset="0"/>
              </a:endParaRPr>
            </a:p>
          </p:txBody>
        </p:sp>
      </p:grpSp>
      <p:sp>
        <p:nvSpPr>
          <p:cNvPr id="5" name="Freeform 5"/>
          <p:cNvSpPr/>
          <p:nvPr/>
        </p:nvSpPr>
        <p:spPr>
          <a:xfrm>
            <a:off x="0" y="-1905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r>
              <a:rPr lang="en-US" dirty="0">
                <a:latin typeface="Times New Roman" panose="02020603050405020304" pitchFamily="18" charset="0"/>
                <a:cs typeface="Times New Roman" panose="02020603050405020304" pitchFamily="18" charset="0"/>
              </a:rPr>
              <a:t>a</a:t>
            </a:r>
            <a:endParaRPr lang="en-IN" dirty="0">
              <a:latin typeface="Times New Roman" panose="02020603050405020304" pitchFamily="18" charset="0"/>
              <a:cs typeface="Times New Roman" panose="02020603050405020304" pitchFamily="18" charset="0"/>
            </a:endParaRPr>
          </a:p>
        </p:txBody>
      </p:sp>
      <p:sp>
        <p:nvSpPr>
          <p:cNvPr id="6" name="Freeform 6"/>
          <p:cNvSpPr/>
          <p:nvPr/>
        </p:nvSpPr>
        <p:spPr>
          <a:xfrm>
            <a:off x="-1295400" y="-1835362"/>
            <a:ext cx="7418598" cy="3335476"/>
          </a:xfrm>
          <a:custGeom>
            <a:avLst/>
            <a:gdLst/>
            <a:ahLst/>
            <a:cxnLst/>
            <a:rect l="l" t="t" r="r" b="b"/>
            <a:pathLst>
              <a:path w="9870922" h="4648307">
                <a:moveTo>
                  <a:pt x="0" y="0"/>
                </a:moveTo>
                <a:lnTo>
                  <a:pt x="9870922" y="0"/>
                </a:lnTo>
                <a:lnTo>
                  <a:pt x="9870922" y="4648307"/>
                </a:lnTo>
                <a:lnTo>
                  <a:pt x="0" y="4648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7" name="AutoShape 7"/>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8" name="TextBox 8"/>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D6D9D4"/>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9" name="AutoShape 9"/>
          <p:cNvSpPr/>
          <p:nvPr/>
        </p:nvSpPr>
        <p:spPr>
          <a:xfrm>
            <a:off x="9144000" y="9632212"/>
            <a:ext cx="8637798" cy="0"/>
          </a:xfrm>
          <a:prstGeom prst="line">
            <a:avLst/>
          </a:prstGeom>
          <a:ln w="38100" cap="flat">
            <a:solidFill>
              <a:srgbClr val="D6D9D4"/>
            </a:solidFill>
            <a:prstDash val="solid"/>
            <a:headEnd type="none" w="sm" len="sm"/>
            <a:tailEnd type="none" w="sm" len="sm"/>
          </a:ln>
        </p:spPr>
        <p:txBody>
          <a:bodyPr/>
          <a:lstStyle/>
          <a:p>
            <a:endParaRPr lang="en-IN" dirty="0"/>
          </a:p>
        </p:txBody>
      </p:sp>
      <p:sp>
        <p:nvSpPr>
          <p:cNvPr id="10" name="Freeform 10"/>
          <p:cNvSpPr/>
          <p:nvPr/>
        </p:nvSpPr>
        <p:spPr>
          <a:xfrm>
            <a:off x="12122160" y="7386741"/>
            <a:ext cx="7406386" cy="6162170"/>
          </a:xfrm>
          <a:custGeom>
            <a:avLst/>
            <a:gdLst/>
            <a:ahLst/>
            <a:cxnLst/>
            <a:rect l="l" t="t" r="r" b="b"/>
            <a:pathLst>
              <a:path w="8854186" h="6954561">
                <a:moveTo>
                  <a:pt x="0" y="0"/>
                </a:moveTo>
                <a:lnTo>
                  <a:pt x="8854186" y="0"/>
                </a:lnTo>
                <a:lnTo>
                  <a:pt x="8854186" y="6954561"/>
                </a:lnTo>
                <a:lnTo>
                  <a:pt x="0" y="6954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3" name="TextBox 13"/>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4" name="TextBox 13">
            <a:extLst>
              <a:ext uri="{FF2B5EF4-FFF2-40B4-BE49-F238E27FC236}">
                <a16:creationId xmlns:a16="http://schemas.microsoft.com/office/drawing/2014/main" id="{1F7F5CAF-E1A8-86C0-B1C9-C749BDC07584}"/>
              </a:ext>
            </a:extLst>
          </p:cNvPr>
          <p:cNvSpPr txBox="1"/>
          <p:nvPr/>
        </p:nvSpPr>
        <p:spPr>
          <a:xfrm>
            <a:off x="9734776" y="3161618"/>
            <a:ext cx="7903454" cy="3102388"/>
          </a:xfrm>
          <a:prstGeom prst="rect">
            <a:avLst/>
          </a:prstGeom>
          <a:noFill/>
        </p:spPr>
        <p:txBody>
          <a:bodyPr wrap="square" rtlCol="0">
            <a:spAutoFit/>
          </a:bodyPr>
          <a:lstStyle/>
          <a:p>
            <a:pPr lvl="0" algn="just">
              <a:lnSpc>
                <a:spcPct val="115000"/>
              </a:lnSpc>
            </a:pPr>
            <a:r>
              <a:rPr lang="en-IN" sz="2400" b="1" dirty="0">
                <a:solidFill>
                  <a:schemeClr val="bg1"/>
                </a:solidFill>
                <a:latin typeface="Times New Roman" panose="02020603050405020304" pitchFamily="18" charset="0"/>
                <a:ea typeface="Times New Roman" panose="02020603050405020304" pitchFamily="18" charset="0"/>
              </a:rPr>
              <a:t>IV.  Decision Tree Regressor</a:t>
            </a:r>
            <a:endParaRPr lang="en-IN" sz="2400" b="1" dirty="0">
              <a:solidFill>
                <a:schemeClr val="bg1"/>
              </a:solidFill>
              <a:effectLst/>
              <a:latin typeface="Times New Roman" panose="02020603050405020304" pitchFamily="18" charset="0"/>
              <a:ea typeface="Times New Roman" panose="02020603050405020304" pitchFamily="18" charset="0"/>
            </a:endParaRPr>
          </a:p>
          <a:p>
            <a:pPr algn="just">
              <a:lnSpc>
                <a:spcPct val="150000"/>
              </a:lnSpc>
            </a:pPr>
            <a:r>
              <a:rPr lang="en-US" sz="2400" dirty="0">
                <a:solidFill>
                  <a:schemeClr val="bg1"/>
                </a:solidFill>
                <a:effectLst/>
                <a:latin typeface="Times New Roman" panose="02020603050405020304" pitchFamily="18" charset="0"/>
                <a:ea typeface="Times New Roman" panose="02020603050405020304" pitchFamily="18" charset="0"/>
              </a:rPr>
              <a:t>Decision Tree is a simple, intuitive model that splits data into subsets based on feature values. It recursively breaks down the data into branches, forming a tree structure that makes predictions based on the outcome at the leaf nodes.</a:t>
            </a:r>
            <a:r>
              <a:rPr lang="en-IN" sz="2400" dirty="0">
                <a:solidFill>
                  <a:schemeClr val="bg1"/>
                </a:solidFill>
                <a:effectLst/>
                <a:latin typeface="Times New Roman" panose="02020603050405020304" pitchFamily="18" charset="0"/>
                <a:ea typeface="Times New Roman" panose="02020603050405020304" pitchFamily="18" charset="0"/>
              </a:rPr>
              <a:t>.</a:t>
            </a:r>
          </a:p>
          <a:p>
            <a:endParaRPr lang="en-IN" sz="2400" dirty="0">
              <a:solidFill>
                <a:schemeClr val="bg1"/>
              </a:solidFill>
            </a:endParaRPr>
          </a:p>
        </p:txBody>
      </p:sp>
      <p:sp>
        <p:nvSpPr>
          <p:cNvPr id="17" name="TextBox 16">
            <a:extLst>
              <a:ext uri="{FF2B5EF4-FFF2-40B4-BE49-F238E27FC236}">
                <a16:creationId xmlns:a16="http://schemas.microsoft.com/office/drawing/2014/main" id="{D3C877B0-0B2C-BD93-E00C-C8BE52FA203B}"/>
              </a:ext>
            </a:extLst>
          </p:cNvPr>
          <p:cNvSpPr txBox="1"/>
          <p:nvPr/>
        </p:nvSpPr>
        <p:spPr>
          <a:xfrm>
            <a:off x="590776" y="3050708"/>
            <a:ext cx="7903454" cy="3656386"/>
          </a:xfrm>
          <a:prstGeom prst="rect">
            <a:avLst/>
          </a:prstGeom>
          <a:noFill/>
        </p:spPr>
        <p:txBody>
          <a:bodyPr wrap="square" rtlCol="0">
            <a:spAutoFit/>
          </a:bodyPr>
          <a:lstStyle/>
          <a:p>
            <a:pPr lvl="0" algn="just">
              <a:lnSpc>
                <a:spcPct val="115000"/>
              </a:lnSpc>
            </a:pPr>
            <a:r>
              <a:rPr lang="en-IN" sz="2400" b="1" dirty="0">
                <a:effectLst/>
                <a:latin typeface="Times New Roman" panose="02020603050405020304" pitchFamily="18" charset="0"/>
                <a:ea typeface="Times New Roman" panose="02020603050405020304" pitchFamily="18" charset="0"/>
              </a:rPr>
              <a:t>III.  K-Nearest Neighbors (KNN)</a:t>
            </a:r>
            <a:endParaRPr lang="en-IN" sz="2400" dirty="0">
              <a:effectLst/>
              <a:latin typeface="Times New Roman" panose="02020603050405020304" pitchFamily="18" charset="0"/>
              <a:ea typeface="Times New Roman" panose="02020603050405020304" pitchFamily="18" charset="0"/>
            </a:endParaRPr>
          </a:p>
          <a:p>
            <a:pPr algn="just">
              <a:lnSpc>
                <a:spcPct val="150000"/>
              </a:lnSpc>
            </a:pPr>
            <a:r>
              <a:rPr lang="en-IN" sz="2400" dirty="0">
                <a:effectLst/>
                <a:latin typeface="Times New Roman" panose="02020603050405020304" pitchFamily="18" charset="0"/>
                <a:ea typeface="Times New Roman" panose="02020603050405020304" pitchFamily="18" charset="0"/>
              </a:rPr>
              <a:t>K-Nearest Neighbours (KNN) is a non-parametric algorithm that predicts the output by averaging the values of the k nearest data points in the feature space. It is simple and effective, especially for smaller datasets and where the relationships between variables are less complex.</a:t>
            </a:r>
          </a:p>
          <a:p>
            <a:endParaRPr lang="en-IN" sz="2400" dirty="0"/>
          </a:p>
        </p:txBody>
      </p:sp>
    </p:spTree>
    <p:extLst>
      <p:ext uri="{BB962C8B-B14F-4D97-AF65-F5344CB8AC3E}">
        <p14:creationId xmlns:p14="http://schemas.microsoft.com/office/powerpoint/2010/main" val="3716272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685800" y="778231"/>
            <a:ext cx="9232490" cy="630942"/>
          </a:xfrm>
          <a:prstGeom prst="rect">
            <a:avLst/>
          </a:prstGeom>
          <a:noFill/>
        </p:spPr>
        <p:txBody>
          <a:bodyPr wrap="square">
            <a:spAutoFit/>
          </a:bodyPr>
          <a:lstStyle/>
          <a:p>
            <a:pPr marL="0" lvl="0" indent="0" algn="ctr">
              <a:lnSpc>
                <a:spcPts val="4160"/>
              </a:lnSpc>
              <a:spcBef>
                <a:spcPct val="0"/>
              </a:spcBef>
            </a:pPr>
            <a:r>
              <a:rPr lang="en-US" sz="4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6.2	Data Preprocessing</a:t>
            </a:r>
            <a:endPar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
        <p:nvSpPr>
          <p:cNvPr id="6" name="TextBox 5">
            <a:extLst>
              <a:ext uri="{FF2B5EF4-FFF2-40B4-BE49-F238E27FC236}">
                <a16:creationId xmlns:a16="http://schemas.microsoft.com/office/drawing/2014/main" id="{73DF688D-214F-E46F-D862-B3FF9FC32982}"/>
              </a:ext>
            </a:extLst>
          </p:cNvPr>
          <p:cNvSpPr txBox="1"/>
          <p:nvPr/>
        </p:nvSpPr>
        <p:spPr>
          <a:xfrm>
            <a:off x="1143000" y="1863877"/>
            <a:ext cx="4572000" cy="1133965"/>
          </a:xfrm>
          <a:prstGeom prst="rect">
            <a:avLst/>
          </a:prstGeom>
          <a:noFill/>
        </p:spPr>
        <p:txBody>
          <a:bodyPr wrap="square">
            <a:spAutoFit/>
          </a:bodyPr>
          <a:lstStyle/>
          <a:p>
            <a:pPr marL="342900" lvl="0" indent="-342900">
              <a:lnSpc>
                <a:spcPct val="150000"/>
              </a:lnSpc>
              <a:spcAft>
                <a:spcPts val="600"/>
              </a:spcAft>
              <a:buSzPts val="1400"/>
              <a:buFont typeface="Wingdings" panose="05000000000000000000" pitchFamily="2" charset="2"/>
              <a:buChar char=""/>
            </a:pPr>
            <a:r>
              <a:rPr lang="en-IN" sz="2400" b="1" kern="100" dirty="0">
                <a:latin typeface="Times New Roman" panose="02020603050405020304" pitchFamily="18" charset="0"/>
                <a:ea typeface="Aptos" panose="020B0004020202020204" pitchFamily="34" charset="0"/>
                <a:cs typeface="Times New Roman" panose="02020603050405020304" pitchFamily="18" charset="0"/>
              </a:rPr>
              <a:t>Splitting</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 Data by Year and Month</a:t>
            </a: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4A62208-D1C8-6E7E-5D7E-A21869069790}"/>
              </a:ext>
            </a:extLst>
          </p:cNvPr>
          <p:cNvPicPr>
            <a:picLocks noChangeAspect="1"/>
          </p:cNvPicPr>
          <p:nvPr/>
        </p:nvPicPr>
        <p:blipFill rotWithShape="1">
          <a:blip r:embed="rId5">
            <a:extLst>
              <a:ext uri="{28A0092B-C50C-407E-A947-70E740481C1C}">
                <a14:useLocalDpi xmlns:a14="http://schemas.microsoft.com/office/drawing/2010/main" val="0"/>
              </a:ext>
            </a:extLst>
          </a:blip>
          <a:srcRect r="18868"/>
          <a:stretch/>
        </p:blipFill>
        <p:spPr bwMode="auto">
          <a:xfrm>
            <a:off x="5467466" y="1435843"/>
            <a:ext cx="11647054" cy="8072925"/>
          </a:xfrm>
          <a:prstGeom prst="rect">
            <a:avLst/>
          </a:prstGeom>
          <a:noFill/>
          <a:ln>
            <a:noFill/>
          </a:ln>
        </p:spPr>
      </p:pic>
    </p:spTree>
    <p:extLst>
      <p:ext uri="{BB962C8B-B14F-4D97-AF65-F5344CB8AC3E}">
        <p14:creationId xmlns:p14="http://schemas.microsoft.com/office/powerpoint/2010/main" val="4125616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6" name="TextBox 5">
            <a:extLst>
              <a:ext uri="{FF2B5EF4-FFF2-40B4-BE49-F238E27FC236}">
                <a16:creationId xmlns:a16="http://schemas.microsoft.com/office/drawing/2014/main" id="{73DF688D-214F-E46F-D862-B3FF9FC32982}"/>
              </a:ext>
            </a:extLst>
          </p:cNvPr>
          <p:cNvSpPr txBox="1"/>
          <p:nvPr/>
        </p:nvSpPr>
        <p:spPr>
          <a:xfrm>
            <a:off x="1066800" y="654787"/>
            <a:ext cx="9250680" cy="590162"/>
          </a:xfrm>
          <a:prstGeom prst="rect">
            <a:avLst/>
          </a:prstGeom>
          <a:noFill/>
        </p:spPr>
        <p:txBody>
          <a:bodyPr wrap="square">
            <a:spAutoFit/>
          </a:bodyPr>
          <a:lstStyle/>
          <a:p>
            <a:pPr marL="342900" lvl="0" indent="-342900">
              <a:lnSpc>
                <a:spcPct val="150000"/>
              </a:lnSpc>
              <a:spcAft>
                <a:spcPts val="600"/>
              </a:spcAft>
              <a:buSzPts val="1400"/>
              <a:buFont typeface="Wingdings" panose="05000000000000000000" pitchFamily="2" charset="2"/>
              <a:buChar char=""/>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Encoding Categorical Data</a:t>
            </a:r>
            <a:endParaRPr lang="en-IN" sz="20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EDFCA35-F1FB-DE83-BCF2-83AC66D5F546}"/>
              </a:ext>
            </a:extLst>
          </p:cNvPr>
          <p:cNvPicPr>
            <a:picLocks noChangeAspect="1"/>
          </p:cNvPicPr>
          <p:nvPr/>
        </p:nvPicPr>
        <p:blipFill rotWithShape="1">
          <a:blip r:embed="rId4">
            <a:extLst>
              <a:ext uri="{28A0092B-C50C-407E-A947-70E740481C1C}">
                <a14:useLocalDpi xmlns:a14="http://schemas.microsoft.com/office/drawing/2010/main" val="0"/>
              </a:ext>
            </a:extLst>
          </a:blip>
          <a:srcRect l="2087" r="14488"/>
          <a:stretch/>
        </p:blipFill>
        <p:spPr bwMode="auto">
          <a:xfrm>
            <a:off x="1066799" y="1502993"/>
            <a:ext cx="14015717" cy="7831699"/>
          </a:xfrm>
          <a:prstGeom prst="rect">
            <a:avLst/>
          </a:prstGeom>
          <a:noFill/>
          <a:ln>
            <a:noFill/>
          </a:ln>
        </p:spPr>
      </p:pic>
    </p:spTree>
    <p:extLst>
      <p:ext uri="{BB962C8B-B14F-4D97-AF65-F5344CB8AC3E}">
        <p14:creationId xmlns:p14="http://schemas.microsoft.com/office/powerpoint/2010/main" val="531704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228600" y="956638"/>
            <a:ext cx="9232490" cy="635751"/>
          </a:xfrm>
          <a:prstGeom prst="rect">
            <a:avLst/>
          </a:prstGeom>
          <a:noFill/>
        </p:spPr>
        <p:txBody>
          <a:bodyPr wrap="square">
            <a:spAutoFit/>
          </a:bodyPr>
          <a:lstStyle/>
          <a:p>
            <a:pPr marL="0" lvl="0" indent="0" algn="ctr">
              <a:lnSpc>
                <a:spcPts val="4160"/>
              </a:lnSpc>
              <a:spcBef>
                <a:spcPct val="0"/>
              </a:spcBef>
            </a:pPr>
            <a:r>
              <a:rPr lang="en-US" sz="4400" b="1" dirty="0">
                <a:solidFill>
                  <a:srgbClr val="000000"/>
                </a:solidFill>
                <a:effectLst>
                  <a:outerShdw blurRad="38100" dist="38100" dir="2700000" algn="tl">
                    <a:srgbClr val="000000">
                      <a:alpha val="43137"/>
                    </a:srgbClr>
                  </a:outerShdw>
                </a:effectLst>
                <a:latin typeface="Times New Roman" panose="02020603050405020304" pitchFamily="18" charset="0"/>
                <a:ea typeface="Montaser Arabic Bold"/>
                <a:cs typeface="Times New Roman" panose="02020603050405020304" pitchFamily="18" charset="0"/>
                <a:sym typeface="Montaser Arabic Bold"/>
              </a:rPr>
              <a:t>6.3.  Model Implementation</a:t>
            </a:r>
            <a:endParaRPr lang="en-US" sz="4400" b="1" u="none" strike="noStrike" dirty="0">
              <a:solidFill>
                <a:srgbClr val="000000"/>
              </a:solidFill>
              <a:effectLst>
                <a:outerShdw blurRad="38100" dist="38100" dir="2700000" algn="tl">
                  <a:srgbClr val="000000">
                    <a:alpha val="43137"/>
                  </a:srgbClr>
                </a:outerShdw>
              </a:effectLst>
              <a:latin typeface="Times New Roman" panose="02020603050405020304" pitchFamily="18" charset="0"/>
              <a:ea typeface="Montaser Arabic Bold"/>
              <a:cs typeface="Times New Roman" panose="02020603050405020304" pitchFamily="18" charset="0"/>
              <a:sym typeface="Montaser Arabic Bold"/>
            </a:endParaRPr>
          </a:p>
        </p:txBody>
      </p:sp>
      <p:sp>
        <p:nvSpPr>
          <p:cNvPr id="6" name="TextBox 5">
            <a:extLst>
              <a:ext uri="{FF2B5EF4-FFF2-40B4-BE49-F238E27FC236}">
                <a16:creationId xmlns:a16="http://schemas.microsoft.com/office/drawing/2014/main" id="{73DF688D-214F-E46F-D862-B3FF9FC32982}"/>
              </a:ext>
            </a:extLst>
          </p:cNvPr>
          <p:cNvSpPr txBox="1"/>
          <p:nvPr/>
        </p:nvSpPr>
        <p:spPr>
          <a:xfrm>
            <a:off x="990600" y="3695700"/>
            <a:ext cx="15163800" cy="3262240"/>
          </a:xfrm>
          <a:prstGeom prst="rect">
            <a:avLst/>
          </a:prstGeom>
          <a:noFill/>
        </p:spPr>
        <p:txBody>
          <a:bodyPr wrap="square">
            <a:spAutoFit/>
          </a:bodyPr>
          <a:lstStyle/>
          <a:p>
            <a:pPr marL="342900" lvl="0" indent="-342900" algn="just">
              <a:lnSpc>
                <a:spcPct val="115000"/>
              </a:lnSpc>
              <a:spcAft>
                <a:spcPts val="600"/>
              </a:spcAft>
              <a:buSzPts val="1000"/>
              <a:buFont typeface="Symbol" panose="05050102010706020507" pitchFamily="18" charset="2"/>
              <a:buChar char=""/>
              <a:tabLst>
                <a:tab pos="457200" algn="l"/>
              </a:tabLst>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Description</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Linear Regression is one of the simplest regression techniques that assumes a linear relationship between the features and the target variable (crime rate).</a:t>
            </a:r>
          </a:p>
          <a:p>
            <a:pPr marL="342900" lvl="0" indent="-342900" algn="just">
              <a:lnSpc>
                <a:spcPct val="115000"/>
              </a:lnSpc>
              <a:spcAft>
                <a:spcPts val="600"/>
              </a:spcAft>
              <a:buSzPts val="1000"/>
              <a:buFont typeface="Symbol" panose="05050102010706020507" pitchFamily="18" charset="2"/>
              <a:buChar char=""/>
              <a:tabLst>
                <a:tab pos="457200" algn="l"/>
              </a:tabLst>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Implementation</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The model was applied to the crime dataset, using features such as population density, crime type, and previous crime rates to predict future crime rates.</a:t>
            </a:r>
          </a:p>
          <a:p>
            <a:pPr marL="342900" lvl="0" indent="-342900" algn="just">
              <a:lnSpc>
                <a:spcPct val="115000"/>
              </a:lnSpc>
              <a:spcAft>
                <a:spcPts val="600"/>
              </a:spcAft>
              <a:buSzPts val="1000"/>
              <a:buFont typeface="Symbol" panose="05050102010706020507" pitchFamily="18" charset="2"/>
              <a:buChar char=""/>
              <a:tabLst>
                <a:tab pos="457200" algn="l"/>
              </a:tabLst>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Results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The model provided moderate accuracy, but due to the complexity of the data and the presence of non-linear relationships, Linear Regression did not perform as well as expected.</a:t>
            </a:r>
          </a:p>
          <a:p>
            <a:pPr marL="342900" lvl="0" indent="-342900" algn="just">
              <a:lnSpc>
                <a:spcPct val="115000"/>
              </a:lnSpc>
              <a:spcAft>
                <a:spcPts val="600"/>
              </a:spcAft>
              <a:buSzPts val="1000"/>
              <a:buFont typeface="Symbol" panose="05050102010706020507" pitchFamily="18" charset="2"/>
              <a:buChar char=""/>
              <a:tabLst>
                <a:tab pos="457200" algn="l"/>
              </a:tabLst>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Accuracy</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94%</a:t>
            </a:r>
          </a:p>
        </p:txBody>
      </p:sp>
      <p:sp>
        <p:nvSpPr>
          <p:cNvPr id="2" name="TextBox 1">
            <a:extLst>
              <a:ext uri="{FF2B5EF4-FFF2-40B4-BE49-F238E27FC236}">
                <a16:creationId xmlns:a16="http://schemas.microsoft.com/office/drawing/2014/main" id="{292B1986-17B8-FDE0-CD2F-ED7D0ED167B2}"/>
              </a:ext>
            </a:extLst>
          </p:cNvPr>
          <p:cNvSpPr txBox="1"/>
          <p:nvPr/>
        </p:nvSpPr>
        <p:spPr>
          <a:xfrm>
            <a:off x="-914400" y="2739762"/>
            <a:ext cx="9232490" cy="630942"/>
          </a:xfrm>
          <a:prstGeom prst="rect">
            <a:avLst/>
          </a:prstGeom>
          <a:noFill/>
        </p:spPr>
        <p:txBody>
          <a:bodyPr wrap="square">
            <a:spAutoFit/>
          </a:bodyPr>
          <a:lstStyle/>
          <a:p>
            <a:pPr marL="0" lvl="0" indent="0" algn="ctr">
              <a:lnSpc>
                <a:spcPts val="4160"/>
              </a:lnSpc>
              <a:spcBef>
                <a:spcPct val="0"/>
              </a:spcBef>
            </a:pPr>
            <a:r>
              <a:rPr lang="en-US" sz="4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I . Linear Regression</a:t>
            </a:r>
            <a:endPar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Tree>
    <p:extLst>
      <p:ext uri="{BB962C8B-B14F-4D97-AF65-F5344CB8AC3E}">
        <p14:creationId xmlns:p14="http://schemas.microsoft.com/office/powerpoint/2010/main" val="2046335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17297400" y="7577024"/>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990600" y="998207"/>
            <a:ext cx="9232490" cy="592470"/>
          </a:xfrm>
          <a:prstGeom prst="rect">
            <a:avLst/>
          </a:prstGeom>
          <a:noFill/>
        </p:spPr>
        <p:txBody>
          <a:bodyPr wrap="square">
            <a:spAutoFit/>
          </a:bodyPr>
          <a:lstStyle/>
          <a:p>
            <a:pPr marL="0" lvl="0" indent="0" algn="ctr">
              <a:lnSpc>
                <a:spcPts val="4160"/>
              </a:lnSpc>
              <a:spcBef>
                <a:spcPct val="0"/>
              </a:spcBef>
            </a:pPr>
            <a:r>
              <a:rPr lang="en-US" sz="32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I </a:t>
            </a:r>
            <a:r>
              <a:rPr lang="en-US" sz="2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 </a:t>
            </a:r>
            <a:r>
              <a:rPr lang="en-US" sz="32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Linear</a:t>
            </a:r>
            <a:r>
              <a:rPr lang="en-US" sz="2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 Regression</a:t>
            </a:r>
            <a:endParaRPr lang="en-US" sz="28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pic>
        <p:nvPicPr>
          <p:cNvPr id="2" name="Picture 1" descr="A screenshot of a computer&#10;&#10;Description automatically generated">
            <a:extLst>
              <a:ext uri="{FF2B5EF4-FFF2-40B4-BE49-F238E27FC236}">
                <a16:creationId xmlns:a16="http://schemas.microsoft.com/office/drawing/2014/main" id="{7C114D08-21EF-A2F2-DFFD-000ED2E2589E}"/>
              </a:ext>
            </a:extLst>
          </p:cNvPr>
          <p:cNvPicPr>
            <a:picLocks noChangeAspect="1"/>
          </p:cNvPicPr>
          <p:nvPr/>
        </p:nvPicPr>
        <p:blipFill rotWithShape="1">
          <a:blip r:embed="rId4">
            <a:extLst>
              <a:ext uri="{28A0092B-C50C-407E-A947-70E740481C1C}">
                <a14:useLocalDpi xmlns:a14="http://schemas.microsoft.com/office/drawing/2010/main" val="0"/>
              </a:ext>
            </a:extLst>
          </a:blip>
          <a:srcRect r="34998"/>
          <a:stretch/>
        </p:blipFill>
        <p:spPr bwMode="auto">
          <a:xfrm>
            <a:off x="1676400" y="1609727"/>
            <a:ext cx="14203124" cy="7679063"/>
          </a:xfrm>
          <a:prstGeom prst="rect">
            <a:avLst/>
          </a:prstGeom>
          <a:noFill/>
          <a:ln>
            <a:noFill/>
          </a:ln>
        </p:spPr>
      </p:pic>
    </p:spTree>
    <p:extLst>
      <p:ext uri="{BB962C8B-B14F-4D97-AF65-F5344CB8AC3E}">
        <p14:creationId xmlns:p14="http://schemas.microsoft.com/office/powerpoint/2010/main" val="1036528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687348" y="3924300"/>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304800" y="1485900"/>
            <a:ext cx="9232490" cy="592470"/>
          </a:xfrm>
          <a:prstGeom prst="rect">
            <a:avLst/>
          </a:prstGeom>
          <a:noFill/>
        </p:spPr>
        <p:txBody>
          <a:bodyPr wrap="square">
            <a:spAutoFit/>
          </a:bodyPr>
          <a:lstStyle/>
          <a:p>
            <a:pPr marL="0" lvl="0" indent="0" algn="ctr">
              <a:lnSpc>
                <a:spcPts val="4160"/>
              </a:lnSpc>
              <a:spcBef>
                <a:spcPct val="0"/>
              </a:spcBef>
            </a:pPr>
            <a:r>
              <a:rPr lang="en-US" sz="32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II . Random Forest Regressor</a:t>
            </a:r>
            <a:endParaRPr lang="en-US" sz="32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
        <p:nvSpPr>
          <p:cNvPr id="8" name="TextBox 7">
            <a:extLst>
              <a:ext uri="{FF2B5EF4-FFF2-40B4-BE49-F238E27FC236}">
                <a16:creationId xmlns:a16="http://schemas.microsoft.com/office/drawing/2014/main" id="{C5D21656-D647-5220-8FDF-0807BB5C2C82}"/>
              </a:ext>
            </a:extLst>
          </p:cNvPr>
          <p:cNvSpPr txBox="1"/>
          <p:nvPr/>
        </p:nvSpPr>
        <p:spPr>
          <a:xfrm>
            <a:off x="1752600" y="2757617"/>
            <a:ext cx="14782800" cy="4515082"/>
          </a:xfrm>
          <a:prstGeom prst="rect">
            <a:avLst/>
          </a:prstGeom>
          <a:noFill/>
        </p:spPr>
        <p:txBody>
          <a:bodyPr wrap="square">
            <a:spAutoFit/>
          </a:bodyPr>
          <a:lstStyle/>
          <a:p>
            <a:pPr marL="342900" lvl="0" indent="-342900" algn="just">
              <a:lnSpc>
                <a:spcPct val="115000"/>
              </a:lnSpc>
              <a:buFont typeface="+mj-lt"/>
              <a:buAutoNum type="romanUcPeriod"/>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Random Forest Regressor :</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600"/>
              </a:spcAft>
              <a:buSzPts val="1000"/>
              <a:buFont typeface="Symbol" panose="05050102010706020507" pitchFamily="18" charset="2"/>
              <a:buChar char=""/>
              <a:tabLst>
                <a:tab pos="457200" algn="l"/>
              </a:tabLst>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Description</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Random Forest is an ensemble model that constructs multiple decision trees on various sub-samples of the dataset and averages their predictions to improve accuracy and reduce overfitting.</a:t>
            </a:r>
          </a:p>
          <a:p>
            <a:pPr marL="342900" lvl="0" indent="-342900" algn="just">
              <a:lnSpc>
                <a:spcPct val="115000"/>
              </a:lnSpc>
              <a:spcAft>
                <a:spcPts val="600"/>
              </a:spcAft>
              <a:buSzPts val="1000"/>
              <a:buFont typeface="Symbol" panose="05050102010706020507" pitchFamily="18" charset="2"/>
              <a:buChar char=""/>
              <a:tabLst>
                <a:tab pos="457200" algn="l"/>
              </a:tabLst>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Implementation</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Random Forest was applied to the crime dataset to account for the complex, non-linear relationships between variables. By using multiple decision trees, the model was able to capture more detail and improve overall predictive accuracy.</a:t>
            </a:r>
          </a:p>
          <a:p>
            <a:pPr marL="342900" lvl="0" indent="-342900" algn="just">
              <a:lnSpc>
                <a:spcPct val="115000"/>
              </a:lnSpc>
              <a:spcAft>
                <a:spcPts val="600"/>
              </a:spcAft>
              <a:buSzPts val="1000"/>
              <a:buFont typeface="Symbol" panose="05050102010706020507" pitchFamily="18" charset="2"/>
              <a:buChar char=""/>
              <a:tabLst>
                <a:tab pos="457200" algn="l"/>
              </a:tabLst>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Results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Among the three models, Random Forest showed the best performance, achieving the highest accuracy. It effectively handled the complexities of the dataset, such as interactions between crime type, location, and demographics.</a:t>
            </a:r>
          </a:p>
          <a:p>
            <a:pPr marL="342900" indent="-342900">
              <a:buFont typeface="Arial" panose="020B0604020202020204" pitchFamily="34" charset="0"/>
              <a:buChar char="•"/>
            </a:pP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 Model  Accuracy</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96%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678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0" y="291518"/>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3">
              <a:alphaModFix amt="16000"/>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4" name="AutoShape 4"/>
          <p:cNvSpPr/>
          <p:nvPr/>
        </p:nvSpPr>
        <p:spPr>
          <a:xfrm flipV="1">
            <a:off x="506202" y="97084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TextBox 5"/>
          <p:cNvSpPr txBox="1"/>
          <p:nvPr/>
        </p:nvSpPr>
        <p:spPr>
          <a:xfrm>
            <a:off x="13358421" y="96893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FFFFFF"/>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6" name="AutoShape 6"/>
          <p:cNvSpPr/>
          <p:nvPr/>
        </p:nvSpPr>
        <p:spPr>
          <a:xfrm flipV="1">
            <a:off x="7936339" y="9708412"/>
            <a:ext cx="9845460" cy="0"/>
          </a:xfrm>
          <a:prstGeom prst="line">
            <a:avLst/>
          </a:prstGeom>
          <a:ln w="38100" cap="flat">
            <a:solidFill>
              <a:srgbClr val="D6D9D4"/>
            </a:solidFill>
            <a:prstDash val="solid"/>
            <a:headEnd type="none" w="sm" len="sm"/>
            <a:tailEnd type="none" w="sm" len="sm"/>
          </a:ln>
        </p:spPr>
        <p:txBody>
          <a:bodyPr/>
          <a:lstStyle/>
          <a:p>
            <a:endParaRPr lang="en-IN" dirty="0"/>
          </a:p>
        </p:txBody>
      </p:sp>
      <p:sp>
        <p:nvSpPr>
          <p:cNvPr id="7" name="Freeform 7"/>
          <p:cNvSpPr/>
          <p:nvPr/>
        </p:nvSpPr>
        <p:spPr>
          <a:xfrm flipH="1">
            <a:off x="13775836" y="76200"/>
            <a:ext cx="4512164" cy="4307066"/>
          </a:xfrm>
          <a:custGeom>
            <a:avLst/>
            <a:gdLst/>
            <a:ahLst/>
            <a:cxnLst/>
            <a:rect l="l" t="t" r="r" b="b"/>
            <a:pathLst>
              <a:path w="4512164" h="4307066">
                <a:moveTo>
                  <a:pt x="4512164" y="0"/>
                </a:moveTo>
                <a:lnTo>
                  <a:pt x="0" y="0"/>
                </a:lnTo>
                <a:lnTo>
                  <a:pt x="0" y="4307066"/>
                </a:lnTo>
                <a:lnTo>
                  <a:pt x="4512164" y="4307066"/>
                </a:lnTo>
                <a:lnTo>
                  <a:pt x="451216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TextBox 8"/>
          <p:cNvSpPr txBox="1"/>
          <p:nvPr/>
        </p:nvSpPr>
        <p:spPr>
          <a:xfrm>
            <a:off x="1007413" y="730241"/>
            <a:ext cx="6705808" cy="901722"/>
          </a:xfrm>
          <a:prstGeom prst="rect">
            <a:avLst/>
          </a:prstGeom>
        </p:spPr>
        <p:txBody>
          <a:bodyPr lIns="0" tIns="0" rIns="0" bIns="0" rtlCol="0" anchor="t">
            <a:spAutoFit/>
          </a:bodyPr>
          <a:lstStyle/>
          <a:p>
            <a:pPr marL="0" lvl="0" indent="0" algn="l">
              <a:lnSpc>
                <a:spcPts val="8000"/>
              </a:lnSpc>
            </a:pPr>
            <a:r>
              <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CONTENTS</a:t>
            </a:r>
          </a:p>
        </p:txBody>
      </p:sp>
      <p:sp>
        <p:nvSpPr>
          <p:cNvPr id="10" name="TextBox 10"/>
          <p:cNvSpPr txBox="1"/>
          <p:nvPr/>
        </p:nvSpPr>
        <p:spPr>
          <a:xfrm>
            <a:off x="1019756" y="2669916"/>
            <a:ext cx="5992810" cy="5601533"/>
          </a:xfrm>
          <a:prstGeom prst="rect">
            <a:avLst/>
          </a:prstGeom>
        </p:spPr>
        <p:txBody>
          <a:bodyPr wrap="square" lIns="0" tIns="0" rIns="0" bIns="0" rtlCol="0" anchor="t">
            <a:spAutoFit/>
          </a:bodyPr>
          <a:lstStyle/>
          <a:p>
            <a:pPr algn="l">
              <a:spcBef>
                <a:spcPts val="600"/>
              </a:spcBef>
              <a:spcAft>
                <a:spcPts val="600"/>
              </a:spcAft>
            </a:pPr>
            <a:r>
              <a:rPr lang="en-US" sz="2400" b="1"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1. Introduction</a:t>
            </a:r>
          </a:p>
          <a:p>
            <a:pPr algn="l">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1.1 Abstract</a:t>
            </a:r>
          </a:p>
          <a:p>
            <a:pPr algn="l">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1.2 Project Profile</a:t>
            </a:r>
          </a:p>
          <a:p>
            <a:pPr algn="l">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1.3 Problem Statement</a:t>
            </a:r>
          </a:p>
          <a:p>
            <a:pPr algn="l">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1.4 Objective</a:t>
            </a:r>
          </a:p>
          <a:p>
            <a:pPr algn="l">
              <a:spcBef>
                <a:spcPts val="600"/>
              </a:spcBef>
              <a:spcAft>
                <a:spcPts val="600"/>
              </a:spcAft>
            </a:pPr>
            <a:r>
              <a:rPr lang="en-US" sz="2400" b="1"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2. Organization of Data</a:t>
            </a:r>
          </a:p>
          <a:p>
            <a:pPr algn="l">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2.1 Data Source</a:t>
            </a:r>
          </a:p>
          <a:p>
            <a:pPr algn="l">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2.2 Data Category</a:t>
            </a:r>
          </a:p>
          <a:p>
            <a:pPr algn="l">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2.3 Data Description</a:t>
            </a:r>
          </a:p>
          <a:p>
            <a:pPr algn="l">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2.4 Data Volume</a:t>
            </a:r>
          </a:p>
          <a:p>
            <a:pPr algn="l">
              <a:spcBef>
                <a:spcPts val="600"/>
              </a:spcBef>
              <a:spcAft>
                <a:spcPts val="600"/>
              </a:spcAft>
            </a:pPr>
            <a:r>
              <a:rPr lang="en-US" sz="2400" dirty="0">
                <a:solidFill>
                  <a:srgbClr val="000000"/>
                </a:solidFill>
                <a:latin typeface="Times New Roman" panose="02020603050405020304" pitchFamily="18" charset="0"/>
                <a:ea typeface="Montaser Arabic"/>
                <a:cs typeface="Times New Roman" panose="02020603050405020304" pitchFamily="18" charset="0"/>
                <a:sym typeface="Montaser Arabic"/>
              </a:rPr>
              <a:t>          </a:t>
            </a: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2.5 Tools Techniques</a:t>
            </a:r>
          </a:p>
        </p:txBody>
      </p:sp>
      <p:sp>
        <p:nvSpPr>
          <p:cNvPr id="15" name="TextBox 15"/>
          <p:cNvSpPr txBox="1"/>
          <p:nvPr/>
        </p:nvSpPr>
        <p:spPr>
          <a:xfrm>
            <a:off x="506202" y="96893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25" name="Freeform 3">
            <a:extLst>
              <a:ext uri="{FF2B5EF4-FFF2-40B4-BE49-F238E27FC236}">
                <a16:creationId xmlns:a16="http://schemas.microsoft.com/office/drawing/2014/main" id="{4655A393-E283-6AA4-E12B-A12E2A4DE4D8}"/>
              </a:ext>
            </a:extLst>
          </p:cNvPr>
          <p:cNvSpPr/>
          <p:nvPr/>
        </p:nvSpPr>
        <p:spPr>
          <a:xfrm>
            <a:off x="8458199" y="1181102"/>
            <a:ext cx="9084823" cy="8220606"/>
          </a:xfrm>
          <a:custGeom>
            <a:avLst/>
            <a:gdLst/>
            <a:ahLst/>
            <a:cxnLst/>
            <a:rect l="l" t="t" r="r" b="b"/>
            <a:pathLst>
              <a:path w="10355441" h="10287000">
                <a:moveTo>
                  <a:pt x="0" y="0"/>
                </a:moveTo>
                <a:lnTo>
                  <a:pt x="10355441" y="0"/>
                </a:lnTo>
                <a:lnTo>
                  <a:pt x="10355441" y="10287000"/>
                </a:lnTo>
                <a:lnTo>
                  <a:pt x="0" y="10287000"/>
                </a:lnTo>
                <a:lnTo>
                  <a:pt x="0" y="0"/>
                </a:lnTo>
                <a:close/>
              </a:path>
            </a:pathLst>
          </a:custGeom>
          <a:blipFill>
            <a:blip r:embed="rId6"/>
            <a:stretch>
              <a:fillRect r="-49101"/>
            </a:stretch>
          </a:blipFill>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3401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687348" y="3924300"/>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702588" y="383941"/>
            <a:ext cx="9232490" cy="592470"/>
          </a:xfrm>
          <a:prstGeom prst="rect">
            <a:avLst/>
          </a:prstGeom>
          <a:noFill/>
        </p:spPr>
        <p:txBody>
          <a:bodyPr wrap="square">
            <a:spAutoFit/>
          </a:bodyPr>
          <a:lstStyle/>
          <a:p>
            <a:pPr marL="0" lvl="0" indent="0" algn="ctr">
              <a:lnSpc>
                <a:spcPts val="4160"/>
              </a:lnSpc>
              <a:spcBef>
                <a:spcPct val="0"/>
              </a:spcBef>
            </a:pPr>
            <a:r>
              <a:rPr lang="en-US" sz="32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II . Random Forest Regressor</a:t>
            </a:r>
            <a:endParaRPr lang="en-US" sz="32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pic>
        <p:nvPicPr>
          <p:cNvPr id="2" name="Picture 1">
            <a:extLst>
              <a:ext uri="{FF2B5EF4-FFF2-40B4-BE49-F238E27FC236}">
                <a16:creationId xmlns:a16="http://schemas.microsoft.com/office/drawing/2014/main" id="{09341D86-E0DA-CFBD-5317-83181823FB5B}"/>
              </a:ext>
            </a:extLst>
          </p:cNvPr>
          <p:cNvPicPr>
            <a:picLocks noChangeAspect="1"/>
          </p:cNvPicPr>
          <p:nvPr/>
        </p:nvPicPr>
        <p:blipFill rotWithShape="1">
          <a:blip r:embed="rId4">
            <a:extLst>
              <a:ext uri="{28A0092B-C50C-407E-A947-70E740481C1C}">
                <a14:useLocalDpi xmlns:a14="http://schemas.microsoft.com/office/drawing/2010/main" val="0"/>
              </a:ext>
            </a:extLst>
          </a:blip>
          <a:srcRect l="1856" r="37824"/>
          <a:stretch/>
        </p:blipFill>
        <p:spPr bwMode="auto">
          <a:xfrm>
            <a:off x="1752600" y="1054324"/>
            <a:ext cx="13944600" cy="8446635"/>
          </a:xfrm>
          <a:prstGeom prst="rect">
            <a:avLst/>
          </a:prstGeom>
          <a:noFill/>
          <a:ln>
            <a:noFill/>
          </a:ln>
        </p:spPr>
      </p:pic>
    </p:spTree>
    <p:extLst>
      <p:ext uri="{BB962C8B-B14F-4D97-AF65-F5344CB8AC3E}">
        <p14:creationId xmlns:p14="http://schemas.microsoft.com/office/powerpoint/2010/main" val="28843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687348" y="3924300"/>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82953" y="800100"/>
            <a:ext cx="9232490" cy="592470"/>
          </a:xfrm>
          <a:prstGeom prst="rect">
            <a:avLst/>
          </a:prstGeom>
          <a:noFill/>
        </p:spPr>
        <p:txBody>
          <a:bodyPr wrap="square">
            <a:spAutoFit/>
          </a:bodyPr>
          <a:lstStyle/>
          <a:p>
            <a:pPr marL="0" lvl="0" indent="0" algn="ctr">
              <a:lnSpc>
                <a:spcPts val="4160"/>
              </a:lnSpc>
              <a:spcBef>
                <a:spcPct val="0"/>
              </a:spcBef>
            </a:pPr>
            <a:r>
              <a:rPr lang="en-US" sz="32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III.	K-Nearest Neighbors (KNN):</a:t>
            </a:r>
            <a:endParaRPr lang="en-US" sz="32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
        <p:nvSpPr>
          <p:cNvPr id="6" name="TextBox 5">
            <a:extLst>
              <a:ext uri="{FF2B5EF4-FFF2-40B4-BE49-F238E27FC236}">
                <a16:creationId xmlns:a16="http://schemas.microsoft.com/office/drawing/2014/main" id="{7044EE66-2848-0FDF-0BD4-AF0D44C24DD6}"/>
              </a:ext>
            </a:extLst>
          </p:cNvPr>
          <p:cNvSpPr txBox="1"/>
          <p:nvPr/>
        </p:nvSpPr>
        <p:spPr>
          <a:xfrm>
            <a:off x="2743200" y="2462588"/>
            <a:ext cx="11963400" cy="5175776"/>
          </a:xfrm>
          <a:prstGeom prst="rect">
            <a:avLst/>
          </a:prstGeom>
          <a:noFill/>
        </p:spPr>
        <p:txBody>
          <a:bodyPr wrap="square">
            <a:sp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rPr>
              <a:t>Description</a:t>
            </a:r>
            <a:r>
              <a:rPr lang="en-US" sz="2400" dirty="0">
                <a:effectLst/>
                <a:latin typeface="Times New Roman" panose="02020603050405020304" pitchFamily="18" charset="0"/>
                <a:ea typeface="Calibri" panose="020F0502020204030204" pitchFamily="34" charset="0"/>
              </a:rPr>
              <a:t>: KNN is an instance-based learning algorithm that predicts outcomes based on the k-nearest data points in the feature space. It is useful for capturing local patterns but struggles with complex datasets.</a:t>
            </a:r>
            <a:endParaRPr lang="en-IN" sz="2400" dirty="0">
              <a:effectLst/>
              <a:latin typeface="Calibri" panose="020F0502020204030204" pitchFamily="34" charset="0"/>
              <a:ea typeface="Calibri" panose="020F0502020204030204" pitchFamily="34"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rPr>
              <a:t>Implementation</a:t>
            </a:r>
            <a:r>
              <a:rPr lang="en-US" sz="2400" dirty="0">
                <a:effectLst/>
                <a:latin typeface="Times New Roman" panose="02020603050405020304" pitchFamily="18" charset="0"/>
                <a:ea typeface="Calibri" panose="020F0502020204030204" pitchFamily="34" charset="0"/>
              </a:rPr>
              <a:t>: Applied to the crime dataset, KNN used features like crime type, location, and previous incidents to predict future crime rates. The number of neighbors (k) was tuned for optimal results.</a:t>
            </a:r>
            <a:endParaRPr lang="en-IN" sz="2400" dirty="0">
              <a:effectLst/>
              <a:latin typeface="Calibri" panose="020F0502020204030204" pitchFamily="34" charset="0"/>
              <a:ea typeface="Calibri" panose="020F0502020204030204" pitchFamily="34" charset="0"/>
            </a:endParaRPr>
          </a:p>
          <a:p>
            <a:pPr marL="342900" lvl="0" indent="-342900">
              <a:lnSpc>
                <a:spcPct val="150000"/>
              </a:lnSpc>
              <a:spcAft>
                <a:spcPts val="6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rPr>
              <a:t>Results</a:t>
            </a:r>
            <a:r>
              <a:rPr lang="en-US" sz="2400" dirty="0">
                <a:effectLst/>
                <a:latin typeface="Times New Roman" panose="02020603050405020304" pitchFamily="18" charset="0"/>
                <a:ea typeface="Calibri" panose="020F0502020204030204" pitchFamily="34" charset="0"/>
              </a:rPr>
              <a:t>: KNN provided reasonable performance but underperformed on the complex, non-linear crime data.</a:t>
            </a:r>
            <a:endParaRPr lang="en-IN" sz="2400" dirty="0">
              <a:effectLst/>
              <a:latin typeface="Calibri" panose="020F0502020204030204" pitchFamily="34" charset="0"/>
              <a:ea typeface="Calibri" panose="020F0502020204030204" pitchFamily="34" charset="0"/>
            </a:endParaRPr>
          </a:p>
          <a:p>
            <a:pPr marL="342900" indent="-342900">
              <a:buFont typeface="Arial" panose="020B0604020202020204" pitchFamily="34" charset="0"/>
              <a:buChar char="•"/>
            </a:pPr>
            <a:r>
              <a:rPr lang="en-US" sz="2400" b="1" dirty="0">
                <a:effectLst/>
                <a:ea typeface="Calibri" panose="020F0502020204030204" pitchFamily="34" charset="0"/>
              </a:rPr>
              <a:t>   Accuracy</a:t>
            </a:r>
            <a:r>
              <a:rPr lang="en-US" sz="2400" dirty="0">
                <a:effectLst/>
                <a:latin typeface="Times New Roman" panose="02020603050405020304" pitchFamily="18" charset="0"/>
                <a:ea typeface="Calibri" panose="020F0502020204030204" pitchFamily="34" charset="0"/>
              </a:rPr>
              <a:t>: 24%</a:t>
            </a:r>
            <a:endParaRPr lang="en-IN" sz="2400" dirty="0"/>
          </a:p>
        </p:txBody>
      </p:sp>
    </p:spTree>
    <p:extLst>
      <p:ext uri="{BB962C8B-B14F-4D97-AF65-F5344CB8AC3E}">
        <p14:creationId xmlns:p14="http://schemas.microsoft.com/office/powerpoint/2010/main" val="4126536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687348" y="3924300"/>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82953" y="800100"/>
            <a:ext cx="9232490" cy="592470"/>
          </a:xfrm>
          <a:prstGeom prst="rect">
            <a:avLst/>
          </a:prstGeom>
          <a:noFill/>
        </p:spPr>
        <p:txBody>
          <a:bodyPr wrap="square">
            <a:spAutoFit/>
          </a:bodyPr>
          <a:lstStyle/>
          <a:p>
            <a:pPr marL="0" lvl="0" indent="0" algn="ctr">
              <a:lnSpc>
                <a:spcPts val="4160"/>
              </a:lnSpc>
              <a:spcBef>
                <a:spcPct val="0"/>
              </a:spcBef>
            </a:pPr>
            <a:r>
              <a:rPr lang="en-US" sz="32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III.	K-Nearest Neighbors (KNN):</a:t>
            </a:r>
            <a:endParaRPr lang="en-US" sz="32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pic>
        <p:nvPicPr>
          <p:cNvPr id="2" name="Picture 1">
            <a:extLst>
              <a:ext uri="{FF2B5EF4-FFF2-40B4-BE49-F238E27FC236}">
                <a16:creationId xmlns:a16="http://schemas.microsoft.com/office/drawing/2014/main" id="{25263360-704F-411D-F89A-592EB8082E61}"/>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r="28247"/>
          <a:stretch/>
        </p:blipFill>
        <p:spPr bwMode="auto">
          <a:xfrm>
            <a:off x="1371600" y="2590058"/>
            <a:ext cx="15024970" cy="42516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5068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687348" y="3924300"/>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82953" y="800100"/>
            <a:ext cx="9232490" cy="592470"/>
          </a:xfrm>
          <a:prstGeom prst="rect">
            <a:avLst/>
          </a:prstGeom>
          <a:noFill/>
        </p:spPr>
        <p:txBody>
          <a:bodyPr wrap="square">
            <a:spAutoFit/>
          </a:bodyPr>
          <a:lstStyle/>
          <a:p>
            <a:pPr marL="0" lvl="0" indent="0" algn="ctr">
              <a:lnSpc>
                <a:spcPts val="4160"/>
              </a:lnSpc>
              <a:spcBef>
                <a:spcPct val="0"/>
              </a:spcBef>
            </a:pPr>
            <a:r>
              <a:rPr lang="en-US" sz="32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IV.	Decision Tree (chosen model):</a:t>
            </a:r>
            <a:endParaRPr lang="en-US" sz="32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
        <p:nvSpPr>
          <p:cNvPr id="6" name="TextBox 5">
            <a:extLst>
              <a:ext uri="{FF2B5EF4-FFF2-40B4-BE49-F238E27FC236}">
                <a16:creationId xmlns:a16="http://schemas.microsoft.com/office/drawing/2014/main" id="{7044EE66-2848-0FDF-0BD4-AF0D44C24DD6}"/>
              </a:ext>
            </a:extLst>
          </p:cNvPr>
          <p:cNvSpPr txBox="1"/>
          <p:nvPr/>
        </p:nvSpPr>
        <p:spPr>
          <a:xfrm>
            <a:off x="2743200" y="2462588"/>
            <a:ext cx="11963400" cy="5301259"/>
          </a:xfrm>
          <a:prstGeom prst="rect">
            <a:avLst/>
          </a:prstGeom>
          <a:noFill/>
        </p:spPr>
        <p:txBody>
          <a:bodyPr wrap="square">
            <a:sp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Description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Decision Tree is a regression model that splits the dataset into smaller subsets based on feature values, creating a tree structure. It is effective in capturing both linear and non-linear relationships.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Implementation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Applied to the crime dataset, the model used features such as crime type, location, and previous crime rates to predict future crime incidents. It handled complex relationships and provided interpretable results.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600"/>
              </a:spcAft>
              <a:buSzPts val="1000"/>
              <a:buFont typeface="Symbol" panose="05050102010706020507" pitchFamily="18" charset="2"/>
              <a:buChar char=""/>
              <a:tabLst>
                <a:tab pos="457200" algn="l"/>
              </a:tabLs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Results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The Decision Tree model achieved high accuracy due to its ability to handle the non-linear nature of crime data.</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Accuracy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97%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2883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687348" y="3924300"/>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19" name="TextBox 18">
            <a:extLst>
              <a:ext uri="{FF2B5EF4-FFF2-40B4-BE49-F238E27FC236}">
                <a16:creationId xmlns:a16="http://schemas.microsoft.com/office/drawing/2014/main" id="{E8E0B138-B87C-A4E6-69F9-30C17432D748}"/>
              </a:ext>
            </a:extLst>
          </p:cNvPr>
          <p:cNvSpPr txBox="1"/>
          <p:nvPr/>
        </p:nvSpPr>
        <p:spPr>
          <a:xfrm>
            <a:off x="-82953" y="800100"/>
            <a:ext cx="9232490" cy="592470"/>
          </a:xfrm>
          <a:prstGeom prst="rect">
            <a:avLst/>
          </a:prstGeom>
          <a:noFill/>
        </p:spPr>
        <p:txBody>
          <a:bodyPr wrap="square">
            <a:spAutoFit/>
          </a:bodyPr>
          <a:lstStyle/>
          <a:p>
            <a:pPr marL="0" lvl="0" indent="0" algn="ctr">
              <a:lnSpc>
                <a:spcPts val="4160"/>
              </a:lnSpc>
              <a:spcBef>
                <a:spcPct val="0"/>
              </a:spcBef>
            </a:pPr>
            <a:r>
              <a:rPr lang="en-US" sz="32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IV.	Decision Tree (chosen model):</a:t>
            </a:r>
            <a:endParaRPr lang="en-US" sz="32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pic>
        <p:nvPicPr>
          <p:cNvPr id="2" name="Picture 1">
            <a:extLst>
              <a:ext uri="{FF2B5EF4-FFF2-40B4-BE49-F238E27FC236}">
                <a16:creationId xmlns:a16="http://schemas.microsoft.com/office/drawing/2014/main" id="{D579BAF4-0CE9-80D3-021E-4DCDBAD01BF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9371" r="35029"/>
          <a:stretch/>
        </p:blipFill>
        <p:spPr bwMode="auto">
          <a:xfrm>
            <a:off x="2399758" y="2698434"/>
            <a:ext cx="13488483" cy="41909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6946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687348" y="3924300"/>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6" name="TextBox 5">
            <a:extLst>
              <a:ext uri="{FF2B5EF4-FFF2-40B4-BE49-F238E27FC236}">
                <a16:creationId xmlns:a16="http://schemas.microsoft.com/office/drawing/2014/main" id="{D3BD4479-A4FF-4D50-131C-EA2A49B075DA}"/>
              </a:ext>
            </a:extLst>
          </p:cNvPr>
          <p:cNvSpPr txBox="1"/>
          <p:nvPr/>
        </p:nvSpPr>
        <p:spPr>
          <a:xfrm>
            <a:off x="6872992" y="355210"/>
            <a:ext cx="6042100" cy="461665"/>
          </a:xfrm>
          <a:prstGeom prst="rect">
            <a:avLst/>
          </a:prstGeom>
          <a:noFill/>
        </p:spPr>
        <p:txBody>
          <a:bodyPr wrap="square">
            <a:spAutoFit/>
          </a:bodyPr>
          <a:lstStyle/>
          <a:p>
            <a:r>
              <a:rPr lang="en-IN" sz="2400" b="1" kern="100" dirty="0">
                <a:latin typeface="Times New Roman" panose="02020603050405020304" pitchFamily="18" charset="0"/>
                <a:ea typeface="Aptos" panose="020B0004020202020204" pitchFamily="34" charset="0"/>
                <a:cs typeface="Times New Roman" panose="02020603050405020304" pitchFamily="18" charset="0"/>
              </a:rPr>
              <a:t>I.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Linear Regression Model Predictions</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65FB425-F0FB-4D3F-796A-FD733509C29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198" r="9210" b="46682"/>
          <a:stretch/>
        </p:blipFill>
        <p:spPr bwMode="auto">
          <a:xfrm>
            <a:off x="321185" y="1130552"/>
            <a:ext cx="9372600" cy="7365748"/>
          </a:xfrm>
          <a:prstGeom prst="rect">
            <a:avLst/>
          </a:prstGeom>
          <a:noFill/>
          <a:ln>
            <a:noFill/>
          </a:ln>
        </p:spPr>
      </p:pic>
      <p:pic>
        <p:nvPicPr>
          <p:cNvPr id="4" name="Picture 3">
            <a:extLst>
              <a:ext uri="{FF2B5EF4-FFF2-40B4-BE49-F238E27FC236}">
                <a16:creationId xmlns:a16="http://schemas.microsoft.com/office/drawing/2014/main" id="{61B24B40-90F3-260A-FC87-0E4F08B61D9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805" t="52327" r="9767"/>
          <a:stretch/>
        </p:blipFill>
        <p:spPr bwMode="auto">
          <a:xfrm>
            <a:off x="9443414" y="1798320"/>
            <a:ext cx="8844586" cy="6607706"/>
          </a:xfrm>
          <a:prstGeom prst="rect">
            <a:avLst/>
          </a:prstGeom>
          <a:noFill/>
          <a:ln>
            <a:noFill/>
          </a:ln>
        </p:spPr>
      </p:pic>
      <p:sp>
        <p:nvSpPr>
          <p:cNvPr id="19" name="TextBox 18">
            <a:extLst>
              <a:ext uri="{FF2B5EF4-FFF2-40B4-BE49-F238E27FC236}">
                <a16:creationId xmlns:a16="http://schemas.microsoft.com/office/drawing/2014/main" id="{E8E0B138-B87C-A4E6-69F9-30C17432D748}"/>
              </a:ext>
            </a:extLst>
          </p:cNvPr>
          <p:cNvSpPr txBox="1"/>
          <p:nvPr/>
        </p:nvSpPr>
        <p:spPr>
          <a:xfrm>
            <a:off x="685800" y="228498"/>
            <a:ext cx="4953001" cy="585032"/>
          </a:xfrm>
          <a:prstGeom prst="rect">
            <a:avLst/>
          </a:prstGeom>
          <a:noFill/>
        </p:spPr>
        <p:txBody>
          <a:bodyPr wrap="square">
            <a:spAutoFit/>
          </a:bodyPr>
          <a:lstStyle/>
          <a:p>
            <a:pPr marL="0" lvl="0" indent="0">
              <a:lnSpc>
                <a:spcPts val="4160"/>
              </a:lnSpc>
              <a:spcBef>
                <a:spcPct val="0"/>
              </a:spcBef>
            </a:pPr>
            <a:r>
              <a:rPr lang="en-US" sz="2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6.4.	Prediction Results</a:t>
            </a:r>
            <a:endParaRPr lang="en-US" sz="28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Tree>
    <p:extLst>
      <p:ext uri="{BB962C8B-B14F-4D97-AF65-F5344CB8AC3E}">
        <p14:creationId xmlns:p14="http://schemas.microsoft.com/office/powerpoint/2010/main" val="8218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715500"/>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687348" y="3924300"/>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306705"/>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CRIME RATE PREDICTION </a:t>
            </a:r>
          </a:p>
        </p:txBody>
      </p:sp>
      <p:sp>
        <p:nvSpPr>
          <p:cNvPr id="6" name="TextBox 5">
            <a:extLst>
              <a:ext uri="{FF2B5EF4-FFF2-40B4-BE49-F238E27FC236}">
                <a16:creationId xmlns:a16="http://schemas.microsoft.com/office/drawing/2014/main" id="{D3BD4479-A4FF-4D50-131C-EA2A49B075DA}"/>
              </a:ext>
            </a:extLst>
          </p:cNvPr>
          <p:cNvSpPr txBox="1"/>
          <p:nvPr/>
        </p:nvSpPr>
        <p:spPr>
          <a:xfrm>
            <a:off x="914400" y="199675"/>
            <a:ext cx="9490586" cy="493212"/>
          </a:xfrm>
          <a:prstGeom prst="rect">
            <a:avLst/>
          </a:prstGeom>
          <a:noFill/>
        </p:spPr>
        <p:txBody>
          <a:bodyPr wrap="square">
            <a:spAutoFit/>
          </a:bodyPr>
          <a:lstStyle/>
          <a:p>
            <a:pPr lvl="0">
              <a:lnSpc>
                <a:spcPct val="115000"/>
              </a:lnSpc>
              <a:spcAft>
                <a:spcPts val="600"/>
              </a:spcAft>
            </a:pPr>
            <a:r>
              <a:rPr lang="en-IN" sz="2400" b="1" kern="100" dirty="0">
                <a:effectLst/>
                <a:latin typeface="Times New Roman" panose="02020603050405020304" pitchFamily="18" charset="0"/>
                <a:ea typeface="Aptos" panose="020B0004020202020204" pitchFamily="34" charset="0"/>
                <a:cs typeface="Shruti" panose="020B0502040204020203" pitchFamily="34" charset="0"/>
              </a:rPr>
              <a:t>II. Random Forest Regressor Model Predictions:</a:t>
            </a:r>
            <a:endParaRPr lang="en-IN" sz="2400" kern="100" dirty="0">
              <a:effectLst/>
              <a:latin typeface="Aptos" panose="020B0004020202020204" pitchFamily="34" charset="0"/>
              <a:ea typeface="Aptos" panose="020B0004020202020204" pitchFamily="34" charset="0"/>
              <a:cs typeface="Shruti" panose="020B0502040204020203" pitchFamily="34" charset="0"/>
            </a:endParaRPr>
          </a:p>
        </p:txBody>
      </p:sp>
      <p:pic>
        <p:nvPicPr>
          <p:cNvPr id="4" name="Picture 3">
            <a:extLst>
              <a:ext uri="{FF2B5EF4-FFF2-40B4-BE49-F238E27FC236}">
                <a16:creationId xmlns:a16="http://schemas.microsoft.com/office/drawing/2014/main" id="{6D44B6EC-B911-A634-AE55-057F56D845F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2190" b="46481"/>
          <a:stretch/>
        </p:blipFill>
        <p:spPr bwMode="auto">
          <a:xfrm>
            <a:off x="506203" y="1066722"/>
            <a:ext cx="9704598" cy="7429576"/>
          </a:xfrm>
          <a:prstGeom prst="rect">
            <a:avLst/>
          </a:prstGeom>
          <a:noFill/>
          <a:ln>
            <a:noFill/>
          </a:ln>
        </p:spPr>
      </p:pic>
      <p:pic>
        <p:nvPicPr>
          <p:cNvPr id="7" name="Picture 6">
            <a:extLst>
              <a:ext uri="{FF2B5EF4-FFF2-40B4-BE49-F238E27FC236}">
                <a16:creationId xmlns:a16="http://schemas.microsoft.com/office/drawing/2014/main" id="{915951D5-6E77-CDAC-8DD2-8C93E3E1D26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52614" r="3629"/>
          <a:stretch/>
        </p:blipFill>
        <p:spPr bwMode="auto">
          <a:xfrm>
            <a:off x="9906000" y="1840234"/>
            <a:ext cx="8229600" cy="6675114"/>
          </a:xfrm>
          <a:prstGeom prst="rect">
            <a:avLst/>
          </a:prstGeom>
          <a:noFill/>
          <a:ln>
            <a:noFill/>
          </a:ln>
        </p:spPr>
      </p:pic>
    </p:spTree>
    <p:extLst>
      <p:ext uri="{BB962C8B-B14F-4D97-AF65-F5344CB8AC3E}">
        <p14:creationId xmlns:p14="http://schemas.microsoft.com/office/powerpoint/2010/main" val="811108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687348" y="3924300"/>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306705"/>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CRIME RATE PREDICTION </a:t>
            </a:r>
          </a:p>
        </p:txBody>
      </p:sp>
      <p:sp>
        <p:nvSpPr>
          <p:cNvPr id="6" name="TextBox 5">
            <a:extLst>
              <a:ext uri="{FF2B5EF4-FFF2-40B4-BE49-F238E27FC236}">
                <a16:creationId xmlns:a16="http://schemas.microsoft.com/office/drawing/2014/main" id="{D3BD4479-A4FF-4D50-131C-EA2A49B075DA}"/>
              </a:ext>
            </a:extLst>
          </p:cNvPr>
          <p:cNvSpPr txBox="1"/>
          <p:nvPr/>
        </p:nvSpPr>
        <p:spPr>
          <a:xfrm>
            <a:off x="762000" y="164588"/>
            <a:ext cx="9490586" cy="490199"/>
          </a:xfrm>
          <a:prstGeom prst="rect">
            <a:avLst/>
          </a:prstGeom>
          <a:noFill/>
        </p:spPr>
        <p:txBody>
          <a:bodyPr wrap="square">
            <a:spAutoFit/>
          </a:bodyPr>
          <a:lstStyle/>
          <a:p>
            <a:pPr lvl="0">
              <a:lnSpc>
                <a:spcPct val="115000"/>
              </a:lnSpc>
              <a:spcAft>
                <a:spcPts val="600"/>
              </a:spcAft>
            </a:pPr>
            <a:r>
              <a:rPr lang="en-US" sz="2400" b="1" dirty="0">
                <a:latin typeface="Times New Roman" panose="02020603050405020304" pitchFamily="18" charset="0"/>
                <a:ea typeface="Calibri" panose="020F0502020204030204" pitchFamily="34" charset="0"/>
              </a:rPr>
              <a:t>III.  </a:t>
            </a:r>
            <a:r>
              <a:rPr lang="en-US" sz="2400" b="1" dirty="0">
                <a:effectLst/>
                <a:latin typeface="Times New Roman" panose="02020603050405020304" pitchFamily="18" charset="0"/>
                <a:ea typeface="Calibri" panose="020F0502020204030204" pitchFamily="34" charset="0"/>
              </a:rPr>
              <a:t>K-Nearest Neighbors (KNN) Model Predictions:</a:t>
            </a:r>
            <a:endParaRPr lang="en-IN" sz="2400" dirty="0">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3AA0EC62-001B-2431-B174-109E9898771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15623" r="12731" b="37537"/>
          <a:stretch/>
        </p:blipFill>
        <p:spPr bwMode="auto">
          <a:xfrm>
            <a:off x="319480" y="1050515"/>
            <a:ext cx="9220200" cy="7486836"/>
          </a:xfrm>
          <a:prstGeom prst="rect">
            <a:avLst/>
          </a:prstGeom>
          <a:noFill/>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91E7C9C0-F2E4-BB26-F846-E72E2619C09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61940" r="12731"/>
          <a:stretch/>
        </p:blipFill>
        <p:spPr bwMode="auto">
          <a:xfrm>
            <a:off x="9144001" y="1579007"/>
            <a:ext cx="8991600" cy="69773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1386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Freeform 5"/>
          <p:cNvSpPr/>
          <p:nvPr/>
        </p:nvSpPr>
        <p:spPr>
          <a:xfrm>
            <a:off x="-687348" y="3924300"/>
            <a:ext cx="1208790" cy="1739266"/>
          </a:xfrm>
          <a:custGeom>
            <a:avLst/>
            <a:gdLst/>
            <a:ahLst/>
            <a:cxnLst/>
            <a:rect l="l" t="t" r="r" b="b"/>
            <a:pathLst>
              <a:path w="1208790" h="1739266">
                <a:moveTo>
                  <a:pt x="0" y="0"/>
                </a:moveTo>
                <a:lnTo>
                  <a:pt x="1208790" y="0"/>
                </a:lnTo>
                <a:lnTo>
                  <a:pt x="1208790" y="1739266"/>
                </a:lnTo>
                <a:lnTo>
                  <a:pt x="0" y="173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10"/>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6" name="TextBox 5">
            <a:extLst>
              <a:ext uri="{FF2B5EF4-FFF2-40B4-BE49-F238E27FC236}">
                <a16:creationId xmlns:a16="http://schemas.microsoft.com/office/drawing/2014/main" id="{D3BD4479-A4FF-4D50-131C-EA2A49B075DA}"/>
              </a:ext>
            </a:extLst>
          </p:cNvPr>
          <p:cNvSpPr txBox="1"/>
          <p:nvPr/>
        </p:nvSpPr>
        <p:spPr>
          <a:xfrm>
            <a:off x="762000" y="223206"/>
            <a:ext cx="9490586" cy="483017"/>
          </a:xfrm>
          <a:prstGeom prst="rect">
            <a:avLst/>
          </a:prstGeom>
          <a:noFill/>
        </p:spPr>
        <p:txBody>
          <a:bodyPr wrap="square">
            <a:spAutoFit/>
          </a:bodyPr>
          <a:lstStyle/>
          <a:p>
            <a:pPr lvl="0">
              <a:lnSpc>
                <a:spcPct val="115000"/>
              </a:lnSpc>
              <a:spcAft>
                <a:spcPts val="6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IV.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Decision Tree Model Predictions: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2B27919-B3F5-6CC8-ED74-F46B9A27468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5976" t="15329" r="7378" b="38048"/>
          <a:stretch/>
        </p:blipFill>
        <p:spPr bwMode="auto">
          <a:xfrm>
            <a:off x="184286" y="788670"/>
            <a:ext cx="9490587" cy="7936228"/>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2C2B376-61DF-19B7-FC96-AA827C14589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5976" t="61736" r="7378"/>
          <a:stretch/>
        </p:blipFill>
        <p:spPr bwMode="auto">
          <a:xfrm>
            <a:off x="9296400" y="1383323"/>
            <a:ext cx="8807314" cy="75717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76744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2" y="-8792"/>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p>
        </p:txBody>
      </p:sp>
      <p:sp>
        <p:nvSpPr>
          <p:cNvPr id="4" name="AutoShape 4"/>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TextBox 5"/>
          <p:cNvSpPr txBox="1"/>
          <p:nvPr/>
        </p:nvSpPr>
        <p:spPr>
          <a:xfrm>
            <a:off x="13358421" y="9613162"/>
            <a:ext cx="4423378" cy="306705"/>
          </a:xfrm>
          <a:prstGeom prst="rect">
            <a:avLst/>
          </a:prstGeom>
        </p:spPr>
        <p:txBody>
          <a:bodyPr lIns="0" tIns="0" rIns="0" bIns="0" rtlCol="0" anchor="t">
            <a:spAutoFit/>
          </a:bodyPr>
          <a:lstStyle/>
          <a:p>
            <a:pPr algn="r">
              <a:lnSpc>
                <a:spcPts val="2520"/>
              </a:lnSpc>
              <a:spcBef>
                <a:spcPct val="0"/>
              </a:spcBef>
            </a:pPr>
            <a:r>
              <a:rPr lang="en-US" sz="1800" b="1" dirty="0">
                <a:solidFill>
                  <a:srgbClr val="D6D9D4"/>
                </a:solidFill>
                <a:latin typeface="Montaser Arabic Bold"/>
                <a:ea typeface="Montaser Arabic Bold"/>
                <a:cs typeface="Montaser Arabic Bold"/>
                <a:sym typeface="Montaser Arabic Bold"/>
              </a:rPr>
              <a:t>10.11.2024</a:t>
            </a:r>
          </a:p>
        </p:txBody>
      </p:sp>
      <p:sp>
        <p:nvSpPr>
          <p:cNvPr id="6" name="AutoShape 6"/>
          <p:cNvSpPr/>
          <p:nvPr/>
        </p:nvSpPr>
        <p:spPr>
          <a:xfrm>
            <a:off x="9144000" y="9632212"/>
            <a:ext cx="8637798" cy="0"/>
          </a:xfrm>
          <a:prstGeom prst="line">
            <a:avLst/>
          </a:prstGeom>
          <a:ln w="38100" cap="flat">
            <a:solidFill>
              <a:srgbClr val="D6D9D4"/>
            </a:solidFill>
            <a:prstDash val="solid"/>
            <a:headEnd type="none" w="sm" len="sm"/>
            <a:tailEnd type="none" w="sm" len="sm"/>
          </a:ln>
        </p:spPr>
        <p:txBody>
          <a:bodyPr/>
          <a:lstStyle/>
          <a:p>
            <a:endParaRPr lang="en-IN" dirty="0"/>
          </a:p>
        </p:txBody>
      </p:sp>
      <p:sp>
        <p:nvSpPr>
          <p:cNvPr id="7" name="Freeform 7"/>
          <p:cNvSpPr/>
          <p:nvPr/>
        </p:nvSpPr>
        <p:spPr>
          <a:xfrm>
            <a:off x="-1185074" y="-5804599"/>
            <a:ext cx="10053254" cy="10592509"/>
          </a:xfrm>
          <a:custGeom>
            <a:avLst/>
            <a:gdLst/>
            <a:ahLst/>
            <a:cxnLst/>
            <a:rect l="l" t="t" r="r" b="b"/>
            <a:pathLst>
              <a:path w="10053254" h="10592509">
                <a:moveTo>
                  <a:pt x="0" y="0"/>
                </a:moveTo>
                <a:lnTo>
                  <a:pt x="10053254" y="0"/>
                </a:lnTo>
                <a:lnTo>
                  <a:pt x="10053254" y="10592509"/>
                </a:lnTo>
                <a:lnTo>
                  <a:pt x="0" y="105925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8" name="TextBox 8"/>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CRIME RATE PREDICTION </a:t>
            </a:r>
          </a:p>
        </p:txBody>
      </p:sp>
      <p:sp>
        <p:nvSpPr>
          <p:cNvPr id="9" name="TextBox 9"/>
          <p:cNvSpPr txBox="1"/>
          <p:nvPr/>
        </p:nvSpPr>
        <p:spPr>
          <a:xfrm>
            <a:off x="506202" y="4409429"/>
            <a:ext cx="8131596" cy="1025922"/>
          </a:xfrm>
          <a:prstGeom prst="rect">
            <a:avLst/>
          </a:prstGeom>
        </p:spPr>
        <p:txBody>
          <a:bodyPr lIns="0" tIns="0" rIns="0" bIns="0" rtlCol="0" anchor="t">
            <a:spAutoFit/>
          </a:bodyPr>
          <a:lstStyle/>
          <a:p>
            <a:pPr marL="0" lvl="0" indent="0" algn="ctr">
              <a:lnSpc>
                <a:spcPts val="8000"/>
              </a:lnSpc>
              <a:spcBef>
                <a:spcPct val="0"/>
              </a:spcBef>
            </a:pPr>
            <a:r>
              <a:rPr lang="en-US" sz="80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CONCLUSION</a:t>
            </a:r>
            <a:endParaRPr lang="en-US" sz="80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pic>
        <p:nvPicPr>
          <p:cNvPr id="11" name="Picture 10">
            <a:extLst>
              <a:ext uri="{FF2B5EF4-FFF2-40B4-BE49-F238E27FC236}">
                <a16:creationId xmlns:a16="http://schemas.microsoft.com/office/drawing/2014/main" id="{920C28BB-E278-3E4D-ACDD-18B7D7B784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15600" y="317790"/>
            <a:ext cx="7266198" cy="9209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0879"/>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3">
              <a:alphaModFix amt="16000"/>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4" name="AutoShape 4"/>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5" name="TextBox 5"/>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FFFFFF"/>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6" name="AutoShape 6"/>
          <p:cNvSpPr/>
          <p:nvPr/>
        </p:nvSpPr>
        <p:spPr>
          <a:xfrm flipV="1">
            <a:off x="7936339" y="9632212"/>
            <a:ext cx="9845460" cy="0"/>
          </a:xfrm>
          <a:prstGeom prst="line">
            <a:avLst/>
          </a:prstGeom>
          <a:ln w="38100" cap="flat">
            <a:solidFill>
              <a:srgbClr val="D6D9D4"/>
            </a:solidFill>
            <a:prstDash val="solid"/>
            <a:headEnd type="none" w="sm" len="sm"/>
            <a:tailEnd type="none" w="sm" len="sm"/>
          </a:ln>
        </p:spPr>
        <p:txBody>
          <a:bodyPr/>
          <a:lstStyle/>
          <a:p>
            <a:endParaRPr lang="en-IN" dirty="0"/>
          </a:p>
        </p:txBody>
      </p:sp>
      <p:sp>
        <p:nvSpPr>
          <p:cNvPr id="7" name="Freeform 7"/>
          <p:cNvSpPr/>
          <p:nvPr/>
        </p:nvSpPr>
        <p:spPr>
          <a:xfrm flipH="1">
            <a:off x="13775836" y="-302237"/>
            <a:ext cx="4512164" cy="4307066"/>
          </a:xfrm>
          <a:custGeom>
            <a:avLst/>
            <a:gdLst/>
            <a:ahLst/>
            <a:cxnLst/>
            <a:rect l="l" t="t" r="r" b="b"/>
            <a:pathLst>
              <a:path w="4512164" h="4307066">
                <a:moveTo>
                  <a:pt x="4512164" y="0"/>
                </a:moveTo>
                <a:lnTo>
                  <a:pt x="0" y="0"/>
                </a:lnTo>
                <a:lnTo>
                  <a:pt x="0" y="4307066"/>
                </a:lnTo>
                <a:lnTo>
                  <a:pt x="4512164" y="4307066"/>
                </a:lnTo>
                <a:lnTo>
                  <a:pt x="451216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TextBox 8"/>
          <p:cNvSpPr txBox="1"/>
          <p:nvPr/>
        </p:nvSpPr>
        <p:spPr>
          <a:xfrm>
            <a:off x="1019756" y="601827"/>
            <a:ext cx="6705808" cy="901722"/>
          </a:xfrm>
          <a:prstGeom prst="rect">
            <a:avLst/>
          </a:prstGeom>
        </p:spPr>
        <p:txBody>
          <a:bodyPr lIns="0" tIns="0" rIns="0" bIns="0" rtlCol="0" anchor="t">
            <a:spAutoFit/>
          </a:bodyPr>
          <a:lstStyle/>
          <a:p>
            <a:pPr marL="0" lvl="0" indent="0" algn="l">
              <a:lnSpc>
                <a:spcPts val="8000"/>
              </a:lnSpc>
            </a:pPr>
            <a:r>
              <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CONTENTS</a:t>
            </a:r>
          </a:p>
        </p:txBody>
      </p:sp>
      <p:sp>
        <p:nvSpPr>
          <p:cNvPr id="10" name="TextBox 10"/>
          <p:cNvSpPr txBox="1"/>
          <p:nvPr/>
        </p:nvSpPr>
        <p:spPr>
          <a:xfrm>
            <a:off x="1019756" y="1944490"/>
            <a:ext cx="7667044" cy="7171194"/>
          </a:xfrm>
          <a:prstGeom prst="rect">
            <a:avLst/>
          </a:prstGeom>
        </p:spPr>
        <p:txBody>
          <a:bodyPr wrap="square" lIns="0" tIns="0" rIns="0" bIns="0" rtlCol="0" anchor="t">
            <a:spAutoFit/>
          </a:bodyPr>
          <a:lstStyle/>
          <a:p>
            <a:pPr algn="l">
              <a:spcBef>
                <a:spcPts val="600"/>
              </a:spcBef>
              <a:spcAft>
                <a:spcPts val="600"/>
              </a:spcAft>
            </a:pPr>
            <a:r>
              <a:rPr lang="en-US" sz="2400" b="1"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3. Data Visualization(Original Data) </a:t>
            </a:r>
          </a:p>
          <a:p>
            <a:pPr>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3.1 Distributed Graph</a:t>
            </a:r>
          </a:p>
          <a:p>
            <a:pPr>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3.2 Line Graph</a:t>
            </a:r>
          </a:p>
          <a:p>
            <a:pPr>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3.3 Pair Plot</a:t>
            </a:r>
          </a:p>
          <a:p>
            <a:pPr algn="l">
              <a:spcBef>
                <a:spcPts val="600"/>
              </a:spcBef>
              <a:spcAft>
                <a:spcPts val="600"/>
              </a:spcAft>
            </a:pPr>
            <a:r>
              <a:rPr lang="en-US" sz="2400" b="1"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4. Data Cleaning</a:t>
            </a:r>
          </a:p>
          <a:p>
            <a:pPr algn="l">
              <a:spcBef>
                <a:spcPts val="600"/>
              </a:spcBef>
              <a:spcAft>
                <a:spcPts val="600"/>
              </a:spcAft>
            </a:pPr>
            <a:r>
              <a:rPr lang="en-US" sz="2400" b="1"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5. Data Visualization(Descriptiv</a:t>
            </a:r>
            <a:r>
              <a:rPr lang="en-US" sz="2400" b="1" dirty="0">
                <a:solidFill>
                  <a:srgbClr val="000000"/>
                </a:solidFill>
                <a:latin typeface="Times New Roman" panose="02020603050405020304" pitchFamily="18" charset="0"/>
                <a:ea typeface="Montaser Arabic"/>
                <a:cs typeface="Times New Roman" panose="02020603050405020304" pitchFamily="18" charset="0"/>
                <a:sym typeface="Montaser Arabic"/>
              </a:rPr>
              <a:t>e </a:t>
            </a:r>
            <a:r>
              <a:rPr lang="en-US" sz="2400" b="1"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analysis)(Clean Data) </a:t>
            </a:r>
          </a:p>
          <a:p>
            <a:pPr algn="l">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5.1 Hypothesis Definition</a:t>
            </a:r>
          </a:p>
          <a:p>
            <a:pPr algn="l">
              <a:spcBef>
                <a:spcPts val="600"/>
              </a:spcBef>
              <a:spcAft>
                <a:spcPts val="600"/>
              </a:spcAft>
            </a:pPr>
            <a:r>
              <a:rPr lang="en-US" sz="2400" dirty="0">
                <a:solidFill>
                  <a:srgbClr val="000000"/>
                </a:solidFill>
                <a:latin typeface="Times New Roman" panose="02020603050405020304" pitchFamily="18" charset="0"/>
                <a:ea typeface="Montaser Arabic"/>
                <a:cs typeface="Times New Roman" panose="02020603050405020304" pitchFamily="18" charset="0"/>
                <a:sym typeface="Montaser Arabic"/>
              </a:rPr>
              <a:t>        5.2 Implementation of Hypothesis</a:t>
            </a:r>
            <a:endPar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endParaRPr>
          </a:p>
          <a:p>
            <a:pPr algn="l">
              <a:spcBef>
                <a:spcPts val="600"/>
              </a:spcBef>
              <a:spcAft>
                <a:spcPts val="600"/>
              </a:spcAft>
            </a:pPr>
            <a:r>
              <a:rPr lang="en-US" sz="2400" b="1"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6. Modeling(Predictive)</a:t>
            </a:r>
          </a:p>
          <a:p>
            <a:pPr algn="l">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6.1 Model Identification</a:t>
            </a:r>
          </a:p>
          <a:p>
            <a:pPr algn="l">
              <a:spcBef>
                <a:spcPts val="600"/>
              </a:spcBef>
              <a:spcAft>
                <a:spcPts val="600"/>
              </a:spcAft>
            </a:pPr>
            <a:r>
              <a:rPr lang="en-US" sz="2400" dirty="0">
                <a:solidFill>
                  <a:srgbClr val="000000"/>
                </a:solidFill>
                <a:latin typeface="Times New Roman" panose="02020603050405020304" pitchFamily="18" charset="0"/>
                <a:ea typeface="Montaser Arabic"/>
                <a:cs typeface="Times New Roman" panose="02020603050405020304" pitchFamily="18" charset="0"/>
                <a:sym typeface="Montaser Arabic"/>
              </a:rPr>
              <a:t>        6.3 Data Preprocessing</a:t>
            </a:r>
            <a:endPar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endParaRPr>
          </a:p>
          <a:p>
            <a:pPr algn="l">
              <a:spcBef>
                <a:spcPts val="600"/>
              </a:spcBef>
              <a:spcAft>
                <a:spcPts val="600"/>
              </a:spcAft>
            </a:pPr>
            <a:r>
              <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6.2 Model Implementation</a:t>
            </a:r>
          </a:p>
          <a:p>
            <a:pPr algn="l">
              <a:spcBef>
                <a:spcPts val="600"/>
              </a:spcBef>
              <a:spcAft>
                <a:spcPts val="600"/>
              </a:spcAft>
            </a:pPr>
            <a:r>
              <a:rPr lang="en-US" sz="2400" dirty="0">
                <a:solidFill>
                  <a:srgbClr val="000000"/>
                </a:solidFill>
                <a:latin typeface="Times New Roman" panose="02020603050405020304" pitchFamily="18" charset="0"/>
                <a:ea typeface="Montaser Arabic"/>
                <a:cs typeface="Times New Roman" panose="02020603050405020304" pitchFamily="18" charset="0"/>
                <a:sym typeface="Montaser Arabic"/>
              </a:rPr>
              <a:t>        6.3 Prediction Results</a:t>
            </a:r>
            <a:endParaRPr lang="en-US" sz="2400"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endParaRPr>
          </a:p>
          <a:p>
            <a:pPr algn="l">
              <a:spcBef>
                <a:spcPts val="600"/>
              </a:spcBef>
              <a:spcAft>
                <a:spcPts val="600"/>
              </a:spcAft>
            </a:pPr>
            <a:r>
              <a:rPr lang="en-US" sz="2400" b="1" strike="noStrike" dirty="0">
                <a:solidFill>
                  <a:srgbClr val="000000"/>
                </a:solidFill>
                <a:latin typeface="Times New Roman" panose="02020603050405020304" pitchFamily="18" charset="0"/>
                <a:ea typeface="Montaser Arabic"/>
                <a:cs typeface="Times New Roman" panose="02020603050405020304" pitchFamily="18" charset="0"/>
                <a:sym typeface="Montaser Arabic"/>
              </a:rPr>
              <a:t> 7. Conclusion</a:t>
            </a:r>
          </a:p>
        </p:txBody>
      </p:sp>
      <p:sp>
        <p:nvSpPr>
          <p:cNvPr id="15" name="TextBox 15"/>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3" name="Freeform 3"/>
          <p:cNvSpPr/>
          <p:nvPr/>
        </p:nvSpPr>
        <p:spPr>
          <a:xfrm>
            <a:off x="8534400" y="935685"/>
            <a:ext cx="9084823" cy="8220606"/>
          </a:xfrm>
          <a:custGeom>
            <a:avLst/>
            <a:gdLst/>
            <a:ahLst/>
            <a:cxnLst/>
            <a:rect l="l" t="t" r="r" b="b"/>
            <a:pathLst>
              <a:path w="10355441" h="10287000">
                <a:moveTo>
                  <a:pt x="0" y="0"/>
                </a:moveTo>
                <a:lnTo>
                  <a:pt x="10355441" y="0"/>
                </a:lnTo>
                <a:lnTo>
                  <a:pt x="10355441" y="10287000"/>
                </a:lnTo>
                <a:lnTo>
                  <a:pt x="0" y="10287000"/>
                </a:lnTo>
                <a:lnTo>
                  <a:pt x="0" y="0"/>
                </a:lnTo>
                <a:close/>
              </a:path>
            </a:pathLst>
          </a:custGeom>
          <a:blipFill>
            <a:blip r:embed="rId6"/>
            <a:stretch>
              <a:fillRect r="-49101"/>
            </a:stretch>
          </a:blipFill>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5856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16" name="Freeform 16"/>
          <p:cNvSpPr/>
          <p:nvPr/>
        </p:nvSpPr>
        <p:spPr>
          <a:xfrm>
            <a:off x="-2266999" y="-617847"/>
            <a:ext cx="4984890" cy="4114800"/>
          </a:xfrm>
          <a:custGeom>
            <a:avLst/>
            <a:gdLst/>
            <a:ahLst/>
            <a:cxnLst/>
            <a:rect l="l" t="t" r="r" b="b"/>
            <a:pathLst>
              <a:path w="4984890" h="4114800">
                <a:moveTo>
                  <a:pt x="0" y="0"/>
                </a:moveTo>
                <a:lnTo>
                  <a:pt x="4984890" y="0"/>
                </a:lnTo>
                <a:lnTo>
                  <a:pt x="498489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7" name="TextBox 17"/>
          <p:cNvSpPr txBox="1"/>
          <p:nvPr/>
        </p:nvSpPr>
        <p:spPr>
          <a:xfrm>
            <a:off x="13358421" y="9613162"/>
            <a:ext cx="4423378" cy="306705"/>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10.11.2024</a:t>
            </a:r>
          </a:p>
        </p:txBody>
      </p:sp>
      <p:sp>
        <p:nvSpPr>
          <p:cNvPr id="18" name="TextBox 18"/>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CRIME RATE PREDICTION </a:t>
            </a:r>
          </a:p>
        </p:txBody>
      </p:sp>
      <p:sp>
        <p:nvSpPr>
          <p:cNvPr id="28" name="Freeform 28"/>
          <p:cNvSpPr/>
          <p:nvPr/>
        </p:nvSpPr>
        <p:spPr>
          <a:xfrm>
            <a:off x="14766855" y="7924983"/>
            <a:ext cx="4984890" cy="4114800"/>
          </a:xfrm>
          <a:custGeom>
            <a:avLst/>
            <a:gdLst/>
            <a:ahLst/>
            <a:cxnLst/>
            <a:rect l="l" t="t" r="r" b="b"/>
            <a:pathLst>
              <a:path w="4984890" h="4114800">
                <a:moveTo>
                  <a:pt x="0" y="0"/>
                </a:moveTo>
                <a:lnTo>
                  <a:pt x="4984890" y="0"/>
                </a:lnTo>
                <a:lnTo>
                  <a:pt x="498489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0" name="TextBox 29">
            <a:extLst>
              <a:ext uri="{FF2B5EF4-FFF2-40B4-BE49-F238E27FC236}">
                <a16:creationId xmlns:a16="http://schemas.microsoft.com/office/drawing/2014/main" id="{B41364BE-D400-733F-E5E6-FA749CDD698B}"/>
              </a:ext>
            </a:extLst>
          </p:cNvPr>
          <p:cNvSpPr txBox="1"/>
          <p:nvPr/>
        </p:nvSpPr>
        <p:spPr>
          <a:xfrm>
            <a:off x="1568943" y="2658232"/>
            <a:ext cx="15690357" cy="5573129"/>
          </a:xfrm>
          <a:prstGeom prst="rect">
            <a:avLst/>
          </a:prstGeom>
          <a:noFill/>
        </p:spPr>
        <p:txBody>
          <a:bodyPr wrap="square">
            <a:spAutoFit/>
          </a:bodyPr>
          <a:lstStyle/>
          <a:p>
            <a:pPr algn="just">
              <a:lnSpc>
                <a:spcPct val="150000"/>
              </a:lnSpc>
            </a:pPr>
            <a:r>
              <a:rPr lang="en-IN" sz="2400" dirty="0">
                <a:effectLst/>
                <a:latin typeface="Times New Roman" panose="02020603050405020304" pitchFamily="18" charset="0"/>
                <a:ea typeface="Times New Roman" panose="02020603050405020304" pitchFamily="18" charset="0"/>
              </a:rPr>
              <a:t>The "Crime Rate Prediction and Trend Analysis" project successfully utilized historical crime data from various Indian cities to predict future crime rates and trends. The project implemented several machines learning models, including K-Nearest Neighbors (KNN), Linear Regression, and Decision Tree, to predict crime occurrences and understand crime patterns. The Decision Tree model was chosen as the final model due to its high accuracy of 97%, outperforming the other models in handling the complex relationships present in the dataset.</a:t>
            </a:r>
          </a:p>
          <a:p>
            <a:pPr algn="just">
              <a:lnSpc>
                <a:spcPct val="150000"/>
              </a:lnSpc>
            </a:pPr>
            <a:endParaRPr lang="en-IN" sz="2400" dirty="0">
              <a:effectLst/>
              <a:latin typeface="Times New Roman" panose="02020603050405020304" pitchFamily="18" charset="0"/>
              <a:ea typeface="Times New Roman" panose="02020603050405020304" pitchFamily="18" charset="0"/>
            </a:endParaRPr>
          </a:p>
          <a:p>
            <a:pPr algn="just">
              <a:lnSpc>
                <a:spcPct val="150000"/>
              </a:lnSpc>
              <a:spcAft>
                <a:spcPts val="800"/>
              </a:spcAft>
            </a:pPr>
            <a:r>
              <a:rPr lang="en-US" sz="2400" dirty="0">
                <a:effectLst/>
                <a:latin typeface="Times New Roman" panose="02020603050405020304" pitchFamily="18" charset="0"/>
                <a:ea typeface="Calibri" panose="020F0502020204030204" pitchFamily="34" charset="0"/>
              </a:rPr>
              <a:t>By leveraging data visualization and predictive modeling techniques, the project provides valuable insights for law enforcement agencies. It highlights cities with the highest crime rates (e.g., Delhi and Mumbai) and identifies factors such as victim age, gender, crime type, and police resource allocation. These findings can assist authorities in optimizing resource management and developing targeted crime prevention strategies.</a:t>
            </a:r>
            <a:endParaRPr lang="en-IN" sz="2000" dirty="0">
              <a:effectLst/>
              <a:latin typeface="Calibri" panose="020F0502020204030204" pitchFamily="34" charset="0"/>
              <a:ea typeface="Calibri" panose="020F0502020204030204" pitchFamily="34" charset="0"/>
            </a:endParaRPr>
          </a:p>
        </p:txBody>
      </p:sp>
      <p:sp>
        <p:nvSpPr>
          <p:cNvPr id="36" name="TextBox 35">
            <a:extLst>
              <a:ext uri="{FF2B5EF4-FFF2-40B4-BE49-F238E27FC236}">
                <a16:creationId xmlns:a16="http://schemas.microsoft.com/office/drawing/2014/main" id="{3FF13874-2F3C-A473-6655-ACF414AACE79}"/>
              </a:ext>
            </a:extLst>
          </p:cNvPr>
          <p:cNvSpPr txBox="1"/>
          <p:nvPr/>
        </p:nvSpPr>
        <p:spPr>
          <a:xfrm>
            <a:off x="3429000" y="633333"/>
            <a:ext cx="11009670" cy="1001236"/>
          </a:xfrm>
          <a:prstGeom prst="rect">
            <a:avLst/>
          </a:prstGeom>
          <a:noFill/>
        </p:spPr>
        <p:txBody>
          <a:bodyPr wrap="square">
            <a:spAutoFit/>
          </a:bodyPr>
          <a:lstStyle/>
          <a:p>
            <a:pPr marL="0" lvl="0" indent="0" algn="ctr">
              <a:lnSpc>
                <a:spcPts val="8000"/>
              </a:lnSpc>
              <a:spcBef>
                <a:spcPct val="0"/>
              </a:spcBef>
            </a:pPr>
            <a:r>
              <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7. Conclusion</a:t>
            </a:r>
          </a:p>
        </p:txBody>
      </p:sp>
    </p:spTree>
    <p:extLst>
      <p:ext uri="{BB962C8B-B14F-4D97-AF65-F5344CB8AC3E}">
        <p14:creationId xmlns:p14="http://schemas.microsoft.com/office/powerpoint/2010/main" val="2178059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latin typeface="Times New Roman" panose="02020603050405020304" pitchFamily="18" charset="0"/>
              <a:cs typeface="Times New Roman" panose="02020603050405020304" pitchFamily="18" charset="0"/>
            </a:endParaRPr>
          </a:p>
        </p:txBody>
      </p:sp>
      <p:sp>
        <p:nvSpPr>
          <p:cNvPr id="16" name="Freeform 16"/>
          <p:cNvSpPr/>
          <p:nvPr/>
        </p:nvSpPr>
        <p:spPr>
          <a:xfrm>
            <a:off x="-2266999" y="-617847"/>
            <a:ext cx="4984890" cy="4114800"/>
          </a:xfrm>
          <a:custGeom>
            <a:avLst/>
            <a:gdLst/>
            <a:ahLst/>
            <a:cxnLst/>
            <a:rect l="l" t="t" r="r" b="b"/>
            <a:pathLst>
              <a:path w="4984890" h="4114800">
                <a:moveTo>
                  <a:pt x="0" y="0"/>
                </a:moveTo>
                <a:lnTo>
                  <a:pt x="4984890" y="0"/>
                </a:lnTo>
                <a:lnTo>
                  <a:pt x="498489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17" name="TextBox 17"/>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8" name="TextBox 18"/>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
        <p:nvSpPr>
          <p:cNvPr id="28" name="Freeform 28"/>
          <p:cNvSpPr/>
          <p:nvPr/>
        </p:nvSpPr>
        <p:spPr>
          <a:xfrm>
            <a:off x="14766855" y="7924983"/>
            <a:ext cx="4984890" cy="4114800"/>
          </a:xfrm>
          <a:custGeom>
            <a:avLst/>
            <a:gdLst/>
            <a:ahLst/>
            <a:cxnLst/>
            <a:rect l="l" t="t" r="r" b="b"/>
            <a:pathLst>
              <a:path w="4984890" h="4114800">
                <a:moveTo>
                  <a:pt x="0" y="0"/>
                </a:moveTo>
                <a:lnTo>
                  <a:pt x="4984890" y="0"/>
                </a:lnTo>
                <a:lnTo>
                  <a:pt x="498489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B41364BE-D400-733F-E5E6-FA749CDD698B}"/>
              </a:ext>
            </a:extLst>
          </p:cNvPr>
          <p:cNvSpPr txBox="1"/>
          <p:nvPr/>
        </p:nvSpPr>
        <p:spPr>
          <a:xfrm>
            <a:off x="1568943" y="2628900"/>
            <a:ext cx="15690357" cy="3911135"/>
          </a:xfrm>
          <a:prstGeom prst="rect">
            <a:avLst/>
          </a:prstGeom>
          <a:noFill/>
        </p:spPr>
        <p:txBody>
          <a:bodyPr wrap="square">
            <a:spAutoFit/>
          </a:bodyPr>
          <a:lstStyle/>
          <a:p>
            <a:pPr algn="just">
              <a:lnSpc>
                <a:spcPct val="150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"Crime Rate Prediction and Trend Analysis" project has built a solid foundation for predictive crime analytics, but there is potential for further improvement. Future efforts could focus on incorporating more diverse data sources, such as socioeconomic factors and real-time data from social media, to refine the prediction models. Additionally, geospatial analysis, which maps crime occurrences to specific areas, and time-series forecasting could enhance predictive accuracy. Real-time model deployment, allowing law enforcement agencies to act on predictions proactively, and improving model interpretability using techniques like SHAP or LIME for better decision-making could also be valuable directions. Finally, deploying the model as a web or mobile app could give law enforcement real-time access to insights for crime prevention.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3FF13874-2F3C-A473-6655-ACF414AACE79}"/>
              </a:ext>
            </a:extLst>
          </p:cNvPr>
          <p:cNvSpPr txBox="1"/>
          <p:nvPr/>
        </p:nvSpPr>
        <p:spPr>
          <a:xfrm>
            <a:off x="6477000" y="684819"/>
            <a:ext cx="11009670" cy="781111"/>
          </a:xfrm>
          <a:prstGeom prst="rect">
            <a:avLst/>
          </a:prstGeom>
          <a:noFill/>
        </p:spPr>
        <p:txBody>
          <a:bodyPr wrap="square">
            <a:spAutoFit/>
          </a:bodyPr>
          <a:lstStyle/>
          <a:p>
            <a:pPr lvl="0">
              <a:lnSpc>
                <a:spcPct val="107000"/>
              </a:lnSpc>
              <a:spcBef>
                <a:spcPts val="1200"/>
              </a:spcBef>
              <a:spcAft>
                <a:spcPts val="1200"/>
              </a:spcAft>
            </a:pPr>
            <a:r>
              <a:rPr lang="en-US" sz="44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 Future Direction</a:t>
            </a:r>
            <a:endParaRPr lang="en-IN" sz="4400" b="1" kern="0" dirty="0">
              <a:solidFill>
                <a:srgbClr val="2E75B5"/>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229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p>
        </p:txBody>
      </p:sp>
      <p:sp>
        <p:nvSpPr>
          <p:cNvPr id="3" name="AutoShape 3"/>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4" name="TextBox 4"/>
          <p:cNvSpPr txBox="1"/>
          <p:nvPr/>
        </p:nvSpPr>
        <p:spPr>
          <a:xfrm>
            <a:off x="2740036" y="4000500"/>
            <a:ext cx="12804764" cy="1025922"/>
          </a:xfrm>
          <a:prstGeom prst="rect">
            <a:avLst/>
          </a:prstGeom>
        </p:spPr>
        <p:txBody>
          <a:bodyPr lIns="0" tIns="0" rIns="0" bIns="0" rtlCol="0" anchor="t">
            <a:spAutoFit/>
          </a:bodyPr>
          <a:lstStyle/>
          <a:p>
            <a:pPr marL="0" lvl="0" indent="0" algn="ctr">
              <a:lnSpc>
                <a:spcPts val="8000"/>
              </a:lnSpc>
              <a:spcBef>
                <a:spcPct val="0"/>
              </a:spcBef>
            </a:pPr>
            <a:r>
              <a:rPr lang="en-US" sz="8000" b="1" dirty="0">
                <a:solidFill>
                  <a:srgbClr val="000000"/>
                </a:solidFill>
                <a:latin typeface="Montaser Arabic Bold"/>
                <a:ea typeface="Montaser Arabic Bold"/>
                <a:cs typeface="Montaser Arabic Bold"/>
                <a:sym typeface="Montaser Arabic Bold"/>
              </a:rPr>
              <a:t>THANK YOU</a:t>
            </a:r>
            <a:endParaRPr lang="en-US" sz="8000" b="1" u="none" strike="noStrike" dirty="0">
              <a:solidFill>
                <a:srgbClr val="000000"/>
              </a:solidFill>
              <a:latin typeface="Montaser Arabic Bold"/>
              <a:ea typeface="Montaser Arabic Bold"/>
              <a:cs typeface="Montaser Arabic Bold"/>
              <a:sym typeface="Montaser Arabic Bold"/>
            </a:endParaRPr>
          </a:p>
        </p:txBody>
      </p:sp>
      <p:sp>
        <p:nvSpPr>
          <p:cNvPr id="8" name="Freeform 8"/>
          <p:cNvSpPr/>
          <p:nvPr/>
        </p:nvSpPr>
        <p:spPr>
          <a:xfrm>
            <a:off x="-1591284" y="-1570018"/>
            <a:ext cx="5239968" cy="6686734"/>
          </a:xfrm>
          <a:custGeom>
            <a:avLst/>
            <a:gdLst/>
            <a:ahLst/>
            <a:cxnLst/>
            <a:rect l="l" t="t" r="r" b="b"/>
            <a:pathLst>
              <a:path w="5239968" h="6686734">
                <a:moveTo>
                  <a:pt x="0" y="0"/>
                </a:moveTo>
                <a:lnTo>
                  <a:pt x="5239968" y="0"/>
                </a:lnTo>
                <a:lnTo>
                  <a:pt x="5239968" y="6686733"/>
                </a:lnTo>
                <a:lnTo>
                  <a:pt x="0" y="66867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9" name="Freeform 9"/>
          <p:cNvSpPr/>
          <p:nvPr/>
        </p:nvSpPr>
        <p:spPr>
          <a:xfrm flipH="1" flipV="1">
            <a:off x="14192406" y="6377569"/>
            <a:ext cx="4095594" cy="3909431"/>
          </a:xfrm>
          <a:custGeom>
            <a:avLst/>
            <a:gdLst/>
            <a:ahLst/>
            <a:cxnLst/>
            <a:rect l="l" t="t" r="r" b="b"/>
            <a:pathLst>
              <a:path w="4095594" h="3909431">
                <a:moveTo>
                  <a:pt x="4095594" y="3909431"/>
                </a:moveTo>
                <a:lnTo>
                  <a:pt x="0" y="3909431"/>
                </a:lnTo>
                <a:lnTo>
                  <a:pt x="0" y="0"/>
                </a:lnTo>
                <a:lnTo>
                  <a:pt x="4095594" y="0"/>
                </a:lnTo>
                <a:lnTo>
                  <a:pt x="4095594" y="3909431"/>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0" name="TextBox 10"/>
          <p:cNvSpPr txBox="1"/>
          <p:nvPr/>
        </p:nvSpPr>
        <p:spPr>
          <a:xfrm>
            <a:off x="13358421" y="9613162"/>
            <a:ext cx="4423378" cy="306705"/>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10.11.2024</a:t>
            </a:r>
          </a:p>
        </p:txBody>
      </p:sp>
      <p:sp>
        <p:nvSpPr>
          <p:cNvPr id="11" name="TextBox 11"/>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CRIME RATE PREDICTION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p>
        </p:txBody>
      </p:sp>
      <p:sp>
        <p:nvSpPr>
          <p:cNvPr id="3" name="Freeform 3"/>
          <p:cNvSpPr/>
          <p:nvPr/>
        </p:nvSpPr>
        <p:spPr>
          <a:xfrm rot="-10800000">
            <a:off x="7723398" y="1263035"/>
            <a:ext cx="10564602" cy="8368240"/>
          </a:xfrm>
          <a:custGeom>
            <a:avLst/>
            <a:gdLst/>
            <a:ahLst/>
            <a:cxnLst/>
            <a:rect l="l" t="t" r="r" b="b"/>
            <a:pathLst>
              <a:path w="18288000" h="17456727">
                <a:moveTo>
                  <a:pt x="0" y="0"/>
                </a:moveTo>
                <a:lnTo>
                  <a:pt x="18288000" y="0"/>
                </a:lnTo>
                <a:lnTo>
                  <a:pt x="18288000" y="17456727"/>
                </a:lnTo>
                <a:lnTo>
                  <a:pt x="0" y="174567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TextBox 4"/>
          <p:cNvSpPr txBox="1"/>
          <p:nvPr/>
        </p:nvSpPr>
        <p:spPr>
          <a:xfrm>
            <a:off x="952485" y="4389941"/>
            <a:ext cx="17423413" cy="2096315"/>
          </a:xfrm>
          <a:prstGeom prst="rect">
            <a:avLst/>
          </a:prstGeom>
        </p:spPr>
        <p:txBody>
          <a:bodyPr lIns="0" tIns="0" rIns="0" bIns="0" rtlCol="0" anchor="t">
            <a:spAutoFit/>
          </a:bodyPr>
          <a:lstStyle/>
          <a:p>
            <a:pPr marL="0" lvl="0" indent="0" algn="l">
              <a:lnSpc>
                <a:spcPts val="15782"/>
              </a:lnSpc>
              <a:spcBef>
                <a:spcPct val="0"/>
              </a:spcBef>
            </a:pPr>
            <a:r>
              <a:rPr lang="en-US" sz="15782"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INTRODUCTION</a:t>
            </a:r>
          </a:p>
        </p:txBody>
      </p:sp>
      <p:sp>
        <p:nvSpPr>
          <p:cNvPr id="6" name="AutoShape 6"/>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7" name="TextBox 7"/>
          <p:cNvSpPr txBox="1"/>
          <p:nvPr/>
        </p:nvSpPr>
        <p:spPr>
          <a:xfrm>
            <a:off x="13358421" y="9613162"/>
            <a:ext cx="4423378" cy="306705"/>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10.11.2024</a:t>
            </a:r>
          </a:p>
        </p:txBody>
      </p:sp>
      <p:sp>
        <p:nvSpPr>
          <p:cNvPr id="8" name="TextBox 8"/>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CRIME RATE PREDICTION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p>
        </p:txBody>
      </p:sp>
      <p:sp>
        <p:nvSpPr>
          <p:cNvPr id="3" name="Freeform 3"/>
          <p:cNvSpPr/>
          <p:nvPr/>
        </p:nvSpPr>
        <p:spPr>
          <a:xfrm>
            <a:off x="-2814318" y="-2366549"/>
            <a:ext cx="6224008" cy="4888675"/>
          </a:xfrm>
          <a:custGeom>
            <a:avLst/>
            <a:gdLst/>
            <a:ahLst/>
            <a:cxnLst/>
            <a:rect l="l" t="t" r="r" b="b"/>
            <a:pathLst>
              <a:path w="6224008" h="4888675">
                <a:moveTo>
                  <a:pt x="0" y="0"/>
                </a:moveTo>
                <a:lnTo>
                  <a:pt x="6224008" y="0"/>
                </a:lnTo>
                <a:lnTo>
                  <a:pt x="6224008" y="4888675"/>
                </a:lnTo>
                <a:lnTo>
                  <a:pt x="0" y="4888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15532978" y="1028700"/>
            <a:ext cx="1726322" cy="2483917"/>
          </a:xfrm>
          <a:custGeom>
            <a:avLst/>
            <a:gdLst/>
            <a:ahLst/>
            <a:cxnLst/>
            <a:rect l="l" t="t" r="r" b="b"/>
            <a:pathLst>
              <a:path w="1726322" h="2483917">
                <a:moveTo>
                  <a:pt x="0" y="0"/>
                </a:moveTo>
                <a:lnTo>
                  <a:pt x="1726322" y="0"/>
                </a:lnTo>
                <a:lnTo>
                  <a:pt x="1726322" y="2483917"/>
                </a:lnTo>
                <a:lnTo>
                  <a:pt x="0" y="2483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AutoShape 5"/>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6" name="TextBox 6"/>
          <p:cNvSpPr txBox="1"/>
          <p:nvPr/>
        </p:nvSpPr>
        <p:spPr>
          <a:xfrm>
            <a:off x="838200" y="1851394"/>
            <a:ext cx="9024393" cy="1709763"/>
          </a:xfrm>
          <a:prstGeom prst="rect">
            <a:avLst/>
          </a:prstGeom>
        </p:spPr>
        <p:txBody>
          <a:bodyPr lIns="0" tIns="0" rIns="0" bIns="0" rtlCol="0" anchor="t">
            <a:spAutoFit/>
          </a:bodyPr>
          <a:lstStyle/>
          <a:p>
            <a:pPr lvl="0">
              <a:lnSpc>
                <a:spcPts val="15782"/>
              </a:lnSpc>
              <a:spcBef>
                <a:spcPct val="0"/>
              </a:spcBef>
            </a:pPr>
            <a:r>
              <a:rPr lang="en-US" sz="4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  I</a:t>
            </a:r>
            <a:r>
              <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ntroduction</a:t>
            </a:r>
          </a:p>
        </p:txBody>
      </p:sp>
      <p:sp>
        <p:nvSpPr>
          <p:cNvPr id="7" name="TextBox 7"/>
          <p:cNvSpPr txBox="1"/>
          <p:nvPr/>
        </p:nvSpPr>
        <p:spPr>
          <a:xfrm>
            <a:off x="837093" y="3733959"/>
            <a:ext cx="16309014" cy="4919616"/>
          </a:xfrm>
          <a:prstGeom prst="rect">
            <a:avLst/>
          </a:prstGeom>
        </p:spPr>
        <p:txBody>
          <a:bodyPr wrap="square" lIns="0" tIns="0" rIns="0" bIns="0" numCol="1" rtlCol="0" anchor="t">
            <a:spAutoFit/>
          </a:bodyPr>
          <a:lstStyle/>
          <a:p>
            <a:pPr marL="194310" lvl="1" algn="just">
              <a:lnSpc>
                <a:spcPct val="150000"/>
              </a:lnSpc>
            </a:pPr>
            <a:r>
              <a:rPr lang="en-US" sz="2400" dirty="0">
                <a:solidFill>
                  <a:srgbClr val="000000"/>
                </a:solidFill>
                <a:latin typeface="Times New Roman" panose="02020603050405020304" pitchFamily="18" charset="0"/>
                <a:ea typeface="Montaser Arabic"/>
                <a:cs typeface="Times New Roman" panose="02020603050405020304" pitchFamily="18" charset="0"/>
                <a:sym typeface="Montaser Arabic"/>
              </a:rPr>
              <a:t>Crime rates are increasing across many Indian cities, creating significant challenges for law enforcement agencies. Traditional methods of crime prevention are no longer enough to address this issue. However, the vast amount of crime data   now  available offers an opportunity to better understand  and  predict crime trends. By analyzing this data, authorities can gain insights into where and when crimes are more likely to occur, allowing for more effective responses and proactive crime prevention. Despite the availability of data, transforming it into actionable insights for predicting future crimes remains a challenge. Without the right tools, law enforcement often reacts after crimes occur rather than preventing them. This project aims to predict crime rates and analyze trends in various Indian cities by studying past crime data. The goal is to identify patterns that can help law enforcement improve resource allocation, develop effective crime prevention strategies, and guide policymakers in creating data-driven solutions to enhance public safety.</a:t>
            </a:r>
          </a:p>
        </p:txBody>
      </p:sp>
      <p:sp>
        <p:nvSpPr>
          <p:cNvPr id="13" name="TextBox 13"/>
          <p:cNvSpPr txBox="1"/>
          <p:nvPr/>
        </p:nvSpPr>
        <p:spPr>
          <a:xfrm>
            <a:off x="13358421" y="9613162"/>
            <a:ext cx="4423378" cy="306705"/>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10.11.2024</a:t>
            </a:r>
          </a:p>
        </p:txBody>
      </p:sp>
      <p:sp>
        <p:nvSpPr>
          <p:cNvPr id="14" name="TextBox 14"/>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Montaser Arabic Bold"/>
                <a:ea typeface="Montaser Arabic Bold"/>
                <a:cs typeface="Montaser Arabic Bold"/>
                <a:sym typeface="Montaser Arabic Bold"/>
              </a:rPr>
              <a:t>CRIME RATE PREDICTION </a:t>
            </a:r>
          </a:p>
        </p:txBody>
      </p:sp>
    </p:spTree>
    <p:extLst>
      <p:ext uri="{BB962C8B-B14F-4D97-AF65-F5344CB8AC3E}">
        <p14:creationId xmlns:p14="http://schemas.microsoft.com/office/powerpoint/2010/main" val="1570313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3" name="Freeform 3"/>
          <p:cNvSpPr/>
          <p:nvPr/>
        </p:nvSpPr>
        <p:spPr>
          <a:xfrm>
            <a:off x="-2814318" y="-2366549"/>
            <a:ext cx="6224008" cy="4888675"/>
          </a:xfrm>
          <a:custGeom>
            <a:avLst/>
            <a:gdLst/>
            <a:ahLst/>
            <a:cxnLst/>
            <a:rect l="l" t="t" r="r" b="b"/>
            <a:pathLst>
              <a:path w="6224008" h="4888675">
                <a:moveTo>
                  <a:pt x="0" y="0"/>
                </a:moveTo>
                <a:lnTo>
                  <a:pt x="6224008" y="0"/>
                </a:lnTo>
                <a:lnTo>
                  <a:pt x="6224008" y="4888675"/>
                </a:lnTo>
                <a:lnTo>
                  <a:pt x="0" y="4888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15532978" y="1028700"/>
            <a:ext cx="1726322" cy="2483917"/>
          </a:xfrm>
          <a:custGeom>
            <a:avLst/>
            <a:gdLst/>
            <a:ahLst/>
            <a:cxnLst/>
            <a:rect l="l" t="t" r="r" b="b"/>
            <a:pathLst>
              <a:path w="1726322" h="2483917">
                <a:moveTo>
                  <a:pt x="0" y="0"/>
                </a:moveTo>
                <a:lnTo>
                  <a:pt x="1726322" y="0"/>
                </a:lnTo>
                <a:lnTo>
                  <a:pt x="1726322" y="2483917"/>
                </a:lnTo>
                <a:lnTo>
                  <a:pt x="0" y="2483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AutoShape 5"/>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6" name="TextBox 6"/>
          <p:cNvSpPr txBox="1"/>
          <p:nvPr/>
        </p:nvSpPr>
        <p:spPr>
          <a:xfrm>
            <a:off x="1028700" y="1790700"/>
            <a:ext cx="7116739" cy="3659913"/>
          </a:xfrm>
          <a:prstGeom prst="rect">
            <a:avLst/>
          </a:prstGeom>
        </p:spPr>
        <p:txBody>
          <a:bodyPr wrap="square" lIns="0" tIns="0" rIns="0" bIns="0" rtlCol="0" anchor="t">
            <a:spAutoFit/>
          </a:bodyPr>
          <a:lstStyle/>
          <a:p>
            <a:pPr marL="0" lvl="0" indent="0">
              <a:lnSpc>
                <a:spcPts val="15782"/>
              </a:lnSpc>
              <a:spcBef>
                <a:spcPct val="0"/>
              </a:spcBef>
            </a:pPr>
            <a:r>
              <a:rPr lang="en-US" sz="4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1.1  Abstract</a:t>
            </a:r>
          </a:p>
          <a:p>
            <a:pPr marL="0" lvl="0" indent="0">
              <a:lnSpc>
                <a:spcPts val="15782"/>
              </a:lnSpc>
              <a:spcBef>
                <a:spcPct val="0"/>
              </a:spcBef>
            </a:pPr>
            <a:endPar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
        <p:nvSpPr>
          <p:cNvPr id="7" name="TextBox 7"/>
          <p:cNvSpPr txBox="1"/>
          <p:nvPr/>
        </p:nvSpPr>
        <p:spPr>
          <a:xfrm>
            <a:off x="531186" y="4189223"/>
            <a:ext cx="16105398" cy="2159822"/>
          </a:xfrm>
          <a:prstGeom prst="rect">
            <a:avLst/>
          </a:prstGeom>
        </p:spPr>
        <p:txBody>
          <a:bodyPr wrap="square" lIns="0" tIns="0" rIns="0" bIns="0" rtlCol="0" anchor="t">
            <a:spAutoFit/>
          </a:bodyPr>
          <a:lstStyle/>
          <a:p>
            <a:pPr marL="457200" algn="just">
              <a:lnSpc>
                <a:spcPct val="150000"/>
              </a:lnSpc>
              <a:spcAft>
                <a:spcPts val="600"/>
              </a:spcAft>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This project looks at crime patterns in India by studying past crime data. By analysing trends and using predictive models, it aims to find the main factors that affect crime rates. It uses different types of data, like the kind of crime, the weapon used, the location, details about the victim, and how the police responded, to predict future crime trends. The main goal is to predict crime rates for the next few years and understand crime trends over time.</a:t>
            </a:r>
            <a:endParaRPr lang="en-IN" sz="20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3" name="TextBox 13"/>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4" name="TextBox 14"/>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spTree>
    <p:extLst>
      <p:ext uri="{BB962C8B-B14F-4D97-AF65-F5344CB8AC3E}">
        <p14:creationId xmlns:p14="http://schemas.microsoft.com/office/powerpoint/2010/main" val="2067347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alphaModFix amt="16000"/>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3" name="Freeform 3"/>
          <p:cNvSpPr/>
          <p:nvPr/>
        </p:nvSpPr>
        <p:spPr>
          <a:xfrm>
            <a:off x="-3733800" y="-2914009"/>
            <a:ext cx="6224008" cy="4888675"/>
          </a:xfrm>
          <a:custGeom>
            <a:avLst/>
            <a:gdLst/>
            <a:ahLst/>
            <a:cxnLst/>
            <a:rect l="l" t="t" r="r" b="b"/>
            <a:pathLst>
              <a:path w="6224008" h="4888675">
                <a:moveTo>
                  <a:pt x="0" y="0"/>
                </a:moveTo>
                <a:lnTo>
                  <a:pt x="6224008" y="0"/>
                </a:lnTo>
                <a:lnTo>
                  <a:pt x="6224008" y="4888675"/>
                </a:lnTo>
                <a:lnTo>
                  <a:pt x="0" y="4888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4" name="Freeform 4"/>
          <p:cNvSpPr/>
          <p:nvPr/>
        </p:nvSpPr>
        <p:spPr>
          <a:xfrm>
            <a:off x="16549958" y="-213259"/>
            <a:ext cx="1726322" cy="2483917"/>
          </a:xfrm>
          <a:custGeom>
            <a:avLst/>
            <a:gdLst/>
            <a:ahLst/>
            <a:cxnLst/>
            <a:rect l="l" t="t" r="r" b="b"/>
            <a:pathLst>
              <a:path w="1726322" h="2483917">
                <a:moveTo>
                  <a:pt x="0" y="0"/>
                </a:moveTo>
                <a:lnTo>
                  <a:pt x="1726322" y="0"/>
                </a:lnTo>
                <a:lnTo>
                  <a:pt x="1726322" y="2483917"/>
                </a:lnTo>
                <a:lnTo>
                  <a:pt x="0" y="2483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5" name="AutoShape 5"/>
          <p:cNvSpPr/>
          <p:nvPr/>
        </p:nvSpPr>
        <p:spPr>
          <a:xfrm flipV="1">
            <a:off x="506202" y="9632212"/>
            <a:ext cx="17275596" cy="0"/>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6" name="TextBox 6"/>
          <p:cNvSpPr txBox="1"/>
          <p:nvPr/>
        </p:nvSpPr>
        <p:spPr>
          <a:xfrm>
            <a:off x="-381000" y="781222"/>
            <a:ext cx="7116739" cy="3659913"/>
          </a:xfrm>
          <a:prstGeom prst="rect">
            <a:avLst/>
          </a:prstGeom>
        </p:spPr>
        <p:txBody>
          <a:bodyPr wrap="square" lIns="0" tIns="0" rIns="0" bIns="0" rtlCol="0" anchor="t">
            <a:spAutoFit/>
          </a:bodyPr>
          <a:lstStyle/>
          <a:p>
            <a:pPr marL="0" lvl="0" indent="0" algn="ctr">
              <a:lnSpc>
                <a:spcPts val="15782"/>
              </a:lnSpc>
              <a:spcBef>
                <a:spcPct val="0"/>
              </a:spcBef>
            </a:pPr>
            <a:r>
              <a:rPr lang="en-US" sz="44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1.2	Project Profile</a:t>
            </a:r>
          </a:p>
          <a:p>
            <a:pPr marL="0" lvl="0" indent="0" algn="ctr">
              <a:lnSpc>
                <a:spcPts val="15782"/>
              </a:lnSpc>
              <a:spcBef>
                <a:spcPct val="0"/>
              </a:spcBef>
            </a:pPr>
            <a:endParaRPr lang="en-US" sz="4400" b="1" u="none" strike="noStrike" dirty="0">
              <a:solidFill>
                <a:srgbClr val="000000"/>
              </a:solidFill>
              <a:latin typeface="Times New Roman" panose="02020603050405020304" pitchFamily="18" charset="0"/>
              <a:ea typeface="Montaser Arabic Bold"/>
              <a:cs typeface="Times New Roman" panose="02020603050405020304" pitchFamily="18" charset="0"/>
              <a:sym typeface="Montaser Arabic Bold"/>
            </a:endParaRPr>
          </a:p>
        </p:txBody>
      </p:sp>
      <p:sp>
        <p:nvSpPr>
          <p:cNvPr id="13" name="TextBox 13"/>
          <p:cNvSpPr txBox="1"/>
          <p:nvPr/>
        </p:nvSpPr>
        <p:spPr>
          <a:xfrm>
            <a:off x="13358421" y="9613162"/>
            <a:ext cx="4423378" cy="294568"/>
          </a:xfrm>
          <a:prstGeom prst="rect">
            <a:avLst/>
          </a:prstGeom>
        </p:spPr>
        <p:txBody>
          <a:bodyPr lIns="0" tIns="0" rIns="0" bIns="0" rtlCol="0" anchor="t">
            <a:spAutoFit/>
          </a:bodyPr>
          <a:lstStyle/>
          <a:p>
            <a:pPr algn="r">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10.11.2024</a:t>
            </a:r>
          </a:p>
        </p:txBody>
      </p:sp>
      <p:sp>
        <p:nvSpPr>
          <p:cNvPr id="14" name="TextBox 14"/>
          <p:cNvSpPr txBox="1"/>
          <p:nvPr/>
        </p:nvSpPr>
        <p:spPr>
          <a:xfrm>
            <a:off x="506202" y="9613162"/>
            <a:ext cx="4423378" cy="297517"/>
          </a:xfrm>
          <a:prstGeom prst="rect">
            <a:avLst/>
          </a:prstGeom>
        </p:spPr>
        <p:txBody>
          <a:bodyPr lIns="0" tIns="0" rIns="0" bIns="0" rtlCol="0" anchor="t">
            <a:spAutoFit/>
          </a:bodyPr>
          <a:lstStyle/>
          <a:p>
            <a:pPr algn="l">
              <a:lnSpc>
                <a:spcPts val="2520"/>
              </a:lnSpc>
              <a:spcBef>
                <a:spcPct val="0"/>
              </a:spcBef>
            </a:pPr>
            <a:r>
              <a:rPr lang="en-US" sz="1800" b="1" dirty="0">
                <a:solidFill>
                  <a:srgbClr val="000000"/>
                </a:solidFill>
                <a:latin typeface="Times New Roman" panose="02020603050405020304" pitchFamily="18" charset="0"/>
                <a:ea typeface="Montaser Arabic Bold"/>
                <a:cs typeface="Times New Roman" panose="02020603050405020304" pitchFamily="18" charset="0"/>
                <a:sym typeface="Montaser Arabic Bold"/>
              </a:rPr>
              <a:t>CRIME RATE PREDICTION </a:t>
            </a:r>
          </a:p>
        </p:txBody>
      </p:sp>
      <p:graphicFrame>
        <p:nvGraphicFramePr>
          <p:cNvPr id="8" name="Table 7">
            <a:extLst>
              <a:ext uri="{FF2B5EF4-FFF2-40B4-BE49-F238E27FC236}">
                <a16:creationId xmlns:a16="http://schemas.microsoft.com/office/drawing/2014/main" id="{6374BE19-C604-5B09-19BF-7CE918E2CB93}"/>
              </a:ext>
            </a:extLst>
          </p:cNvPr>
          <p:cNvGraphicFramePr>
            <a:graphicFrameLocks noGrp="1"/>
          </p:cNvGraphicFramePr>
          <p:nvPr>
            <p:extLst>
              <p:ext uri="{D42A27DB-BD31-4B8C-83A1-F6EECF244321}">
                <p14:modId xmlns:p14="http://schemas.microsoft.com/office/powerpoint/2010/main" val="441629706"/>
              </p:ext>
            </p:extLst>
          </p:nvPr>
        </p:nvGraphicFramePr>
        <p:xfrm>
          <a:off x="3152774" y="2695625"/>
          <a:ext cx="11982451" cy="6437376"/>
        </p:xfrm>
        <a:graphic>
          <a:graphicData uri="http://schemas.openxmlformats.org/drawingml/2006/table">
            <a:tbl>
              <a:tblPr firstRow="1" firstCol="1" bandRow="1">
                <a:tableStyleId>{5C22544A-7EE6-4342-B048-85BDC9FD1C3A}</a:tableStyleId>
              </a:tblPr>
              <a:tblGrid>
                <a:gridCol w="3457681">
                  <a:extLst>
                    <a:ext uri="{9D8B030D-6E8A-4147-A177-3AD203B41FA5}">
                      <a16:colId xmlns:a16="http://schemas.microsoft.com/office/drawing/2014/main" val="3170480511"/>
                    </a:ext>
                  </a:extLst>
                </a:gridCol>
                <a:gridCol w="8524770">
                  <a:extLst>
                    <a:ext uri="{9D8B030D-6E8A-4147-A177-3AD203B41FA5}">
                      <a16:colId xmlns:a16="http://schemas.microsoft.com/office/drawing/2014/main" val="3234260562"/>
                    </a:ext>
                  </a:extLst>
                </a:gridCol>
              </a:tblGrid>
              <a:tr h="410723">
                <a:tc>
                  <a:txBody>
                    <a:bodyPr/>
                    <a:lstStyle/>
                    <a:p>
                      <a:pPr algn="just">
                        <a:lnSpc>
                          <a:spcPct val="150000"/>
                        </a:lnSpc>
                        <a:spcAft>
                          <a:spcPts val="600"/>
                        </a:spcAft>
                      </a:pPr>
                      <a:r>
                        <a:rPr lang="en-US" sz="2200" kern="1200" dirty="0">
                          <a:effectLst/>
                          <a:latin typeface="Times New Roman" panose="02020603050405020304" pitchFamily="18" charset="0"/>
                          <a:cs typeface="Times New Roman" panose="02020603050405020304" pitchFamily="18" charset="0"/>
                        </a:rPr>
                        <a:t>Project Title </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CRIME RATE PREDICTION </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5968063"/>
                  </a:ext>
                </a:extLst>
              </a:tr>
              <a:tr h="1495570">
                <a:tc>
                  <a:txBody>
                    <a:bodyPr/>
                    <a:lstStyle/>
                    <a:p>
                      <a:pPr algn="just">
                        <a:lnSpc>
                          <a:spcPct val="150000"/>
                        </a:lnSpc>
                        <a:spcAft>
                          <a:spcPts val="600"/>
                        </a:spcAft>
                      </a:pPr>
                      <a:r>
                        <a:rPr lang="en-US" sz="2200" kern="1200" dirty="0">
                          <a:effectLst/>
                          <a:latin typeface="Times New Roman" panose="02020603050405020304" pitchFamily="18" charset="0"/>
                          <a:cs typeface="Times New Roman" panose="02020603050405020304" pitchFamily="18" charset="0"/>
                        </a:rPr>
                        <a:t>Project Developer</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Memon Faizan (Eno. 21018501210031)</a:t>
                      </a:r>
                      <a:endParaRPr lang="en-IN" sz="2200" kern="100" dirty="0">
                        <a:effectLst/>
                        <a:latin typeface="Times New Roman" panose="02020603050405020304" pitchFamily="18" charset="0"/>
                        <a:cs typeface="Times New Roman" panose="02020603050405020304" pitchFamily="18" charset="0"/>
                      </a:endParaRPr>
                    </a:p>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Memon Naved (Eno. 21018501210033)</a:t>
                      </a:r>
                      <a:endParaRPr lang="en-IN" sz="2200" kern="100" dirty="0">
                        <a:effectLst/>
                        <a:latin typeface="Times New Roman" panose="02020603050405020304" pitchFamily="18" charset="0"/>
                        <a:cs typeface="Times New Roman" panose="02020603050405020304" pitchFamily="18" charset="0"/>
                      </a:endParaRPr>
                    </a:p>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Saiyed Mo. Aasim (Eno. 21018501210055)</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0037109"/>
                  </a:ext>
                </a:extLst>
              </a:tr>
              <a:tr h="1495570">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Hardware Require</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Pentium 4 Micro Processor or Above</a:t>
                      </a:r>
                      <a:endParaRPr lang="en-IN" sz="2200" kern="100" dirty="0">
                        <a:effectLst/>
                        <a:latin typeface="Times New Roman" panose="02020603050405020304" pitchFamily="18" charset="0"/>
                        <a:cs typeface="Times New Roman" panose="02020603050405020304" pitchFamily="18" charset="0"/>
                      </a:endParaRPr>
                    </a:p>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RAM 1 GB or Above </a:t>
                      </a:r>
                      <a:endParaRPr lang="en-IN" sz="2200" kern="100" dirty="0">
                        <a:effectLst/>
                        <a:latin typeface="Times New Roman" panose="02020603050405020304" pitchFamily="18" charset="0"/>
                        <a:cs typeface="Times New Roman" panose="02020603050405020304" pitchFamily="18" charset="0"/>
                      </a:endParaRPr>
                    </a:p>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Hard Disk 60 GB or Above</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2328731"/>
                  </a:ext>
                </a:extLst>
              </a:tr>
              <a:tr h="410723">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Software Require</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Window 7 or Above</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8545318"/>
                  </a:ext>
                </a:extLst>
              </a:tr>
              <a:tr h="410723">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Application Use</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Jupyter Notebook</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1877001"/>
                  </a:ext>
                </a:extLst>
              </a:tr>
              <a:tr h="942879">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Other Tools</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MS Word 365 (Documentation)</a:t>
                      </a:r>
                      <a:endParaRPr lang="en-IN" sz="2200" kern="100" dirty="0">
                        <a:effectLst/>
                        <a:latin typeface="Times New Roman" panose="02020603050405020304" pitchFamily="18" charset="0"/>
                        <a:cs typeface="Times New Roman" panose="02020603050405020304" pitchFamily="18" charset="0"/>
                      </a:endParaRPr>
                    </a:p>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MS PowerPoint (Presentation)</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8144774"/>
                  </a:ext>
                </a:extLst>
              </a:tr>
              <a:tr h="410723">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Project Internal Guide</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Prof. Khushali Vala</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7075215"/>
                  </a:ext>
                </a:extLst>
              </a:tr>
              <a:tr h="410723">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Duration	</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just">
                        <a:lnSpc>
                          <a:spcPct val="150000"/>
                        </a:lnSpc>
                        <a:spcAft>
                          <a:spcPts val="600"/>
                        </a:spcAft>
                      </a:pPr>
                      <a:r>
                        <a:rPr lang="en-US" sz="2200" kern="0" dirty="0">
                          <a:effectLst/>
                          <a:latin typeface="Times New Roman" panose="02020603050405020304" pitchFamily="18" charset="0"/>
                          <a:cs typeface="Times New Roman" panose="02020603050405020304" pitchFamily="18" charset="0"/>
                        </a:rPr>
                        <a:t>2 Months</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7714635"/>
                  </a:ext>
                </a:extLst>
              </a:tr>
            </a:tbl>
          </a:graphicData>
        </a:graphic>
      </p:graphicFrame>
    </p:spTree>
    <p:extLst>
      <p:ext uri="{BB962C8B-B14F-4D97-AF65-F5344CB8AC3E}">
        <p14:creationId xmlns:p14="http://schemas.microsoft.com/office/powerpoint/2010/main" val="2619049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TotalTime>
  <Words>2648</Words>
  <Application>Microsoft Office PowerPoint</Application>
  <PresentationFormat>Custom</PresentationFormat>
  <Paragraphs>325</Paragraphs>
  <Slides>52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Wingdings</vt:lpstr>
      <vt:lpstr>Times New Roman</vt:lpstr>
      <vt:lpstr>Symbol</vt:lpstr>
      <vt:lpstr>Arial</vt:lpstr>
      <vt:lpstr>Calibri</vt:lpstr>
      <vt:lpstr>Aptos</vt:lpstr>
      <vt:lpstr>Montaser Arabic Bold</vt:lpstr>
      <vt:lpstr>Office Theme</vt:lpstr>
      <vt:lpstr>CRIME RATE PREDICTION AND TREND ANALYSIS</vt:lpstr>
      <vt:lpstr>Group No: IMCA_7_26  Internal Guide: Prof.Khushali Vala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Minimal Editorial Design True Crime Studies for College Presentation</dc:title>
  <dc:creator>Aasim</dc:creator>
  <cp:lastModifiedBy>Faizan Memon</cp:lastModifiedBy>
  <cp:revision>55</cp:revision>
  <dcterms:created xsi:type="dcterms:W3CDTF">2006-08-16T00:00:00Z</dcterms:created>
  <dcterms:modified xsi:type="dcterms:W3CDTF">2024-11-29T05:06:56Z</dcterms:modified>
  <dc:identifier>DAGSykBvzt4</dc:identifier>
</cp:coreProperties>
</file>